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9" r:id="rId2"/>
    <p:sldId id="256" r:id="rId3"/>
    <p:sldId id="257" r:id="rId4"/>
    <p:sldId id="260" r:id="rId5"/>
    <p:sldId id="269" r:id="rId6"/>
    <p:sldId id="274" r:id="rId7"/>
    <p:sldId id="278" r:id="rId8"/>
    <p:sldId id="270" r:id="rId9"/>
    <p:sldId id="258" r:id="rId10"/>
    <p:sldId id="273" r:id="rId11"/>
    <p:sldId id="272" r:id="rId12"/>
    <p:sldId id="277" r:id="rId13"/>
    <p:sldId id="284" r:id="rId14"/>
    <p:sldId id="283" r:id="rId15"/>
    <p:sldId id="285" r:id="rId16"/>
    <p:sldId id="271" r:id="rId17"/>
    <p:sldId id="282" r:id="rId18"/>
    <p:sldId id="280" r:id="rId19"/>
    <p:sldId id="281" r:id="rId20"/>
    <p:sldId id="263" r:id="rId21"/>
    <p:sldId id="279"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6CC7F-B241-5FE8-3C41-8CC4051F4869}" v="185" dt="2024-12-30T19:53:38.754"/>
    <p1510:client id="{B805996A-8B3B-180B-DAED-25F2DAB3393D}" v="26" dt="2024-12-30T19:56:40.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06-01-2025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06-01-2025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06-01-2025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06-01-2025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06-01-2025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06-01-2025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06-01-2025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06-01-2025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06-01-2025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06-01-2025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06-01-2025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06-01-2025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06-01-2025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751E-6963-2738-A036-0908533B9239}"/>
              </a:ext>
            </a:extLst>
          </p:cNvPr>
          <p:cNvSpPr>
            <a:spLocks noGrp="1"/>
          </p:cNvSpPr>
          <p:nvPr>
            <p:ph type="title"/>
          </p:nvPr>
        </p:nvSpPr>
        <p:spPr/>
        <p:txBody>
          <a:bodyPr/>
          <a:lstStyle/>
          <a:p>
            <a:r>
              <a:rPr lang="en-US" err="1"/>
              <a:t>Biểu</a:t>
            </a:r>
            <a:r>
              <a:rPr lang="en-US"/>
              <a:t> </a:t>
            </a:r>
            <a:r>
              <a:rPr lang="en-US" err="1"/>
              <a:t>đồ</a:t>
            </a:r>
            <a:r>
              <a:rPr lang="en-US"/>
              <a:t> </a:t>
            </a:r>
            <a:r>
              <a:rPr lang="en-US" err="1"/>
              <a:t>gói</a:t>
            </a:r>
            <a:endParaRPr lang="en-US"/>
          </a:p>
        </p:txBody>
      </p:sp>
      <p:sp>
        <p:nvSpPr>
          <p:cNvPr id="4" name="Slide Number Placeholder 3">
            <a:extLst>
              <a:ext uri="{FF2B5EF4-FFF2-40B4-BE49-F238E27FC236}">
                <a16:creationId xmlns:a16="http://schemas.microsoft.com/office/drawing/2014/main" id="{8123EE1F-FA8F-E28F-4D51-5188A159950C}"/>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 name="Picture 4" descr="A diagram of a computer&#10;&#10;Description automatically generated">
            <a:extLst>
              <a:ext uri="{FF2B5EF4-FFF2-40B4-BE49-F238E27FC236}">
                <a16:creationId xmlns:a16="http://schemas.microsoft.com/office/drawing/2014/main" id="{EFAF641D-3A7B-3001-9D68-54C631F57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62" y="830620"/>
            <a:ext cx="5644676" cy="5534513"/>
          </a:xfrm>
          <a:prstGeom prst="rect">
            <a:avLst/>
          </a:prstGeom>
        </p:spPr>
      </p:pic>
    </p:spTree>
    <p:extLst>
      <p:ext uri="{BB962C8B-B14F-4D97-AF65-F5344CB8AC3E}">
        <p14:creationId xmlns:p14="http://schemas.microsoft.com/office/powerpoint/2010/main" val="38828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D35A-E896-B027-B237-D429ADD4FBA1}"/>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3B423F2D-B7C3-E63D-2FFF-A1BD8C8EB3CD}"/>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1026" name="Picture 2">
            <a:extLst>
              <a:ext uri="{FF2B5EF4-FFF2-40B4-BE49-F238E27FC236}">
                <a16:creationId xmlns:a16="http://schemas.microsoft.com/office/drawing/2014/main" id="{90FBD09A-1D9D-1611-A51A-5494E0205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 y="900533"/>
            <a:ext cx="9715500" cy="520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84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2050" name="Picture 2" descr="A screenshot of a computer&#10;&#10;Description automatically generated">
            <a:extLst>
              <a:ext uri="{FF2B5EF4-FFF2-40B4-BE49-F238E27FC236}">
                <a16:creationId xmlns:a16="http://schemas.microsoft.com/office/drawing/2014/main" id="{FA70B014-6082-8F20-A5DD-5510BF4C0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20608"/>
            <a:ext cx="8968740" cy="529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21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3074" name="Picture 2" descr="A screenshot of a computer program&#10;&#10;Description automatically generated">
            <a:extLst>
              <a:ext uri="{FF2B5EF4-FFF2-40B4-BE49-F238E27FC236}">
                <a16:creationId xmlns:a16="http://schemas.microsoft.com/office/drawing/2014/main" id="{B5E002C6-EB3D-7F04-C269-20F508049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909" y="1121504"/>
            <a:ext cx="8916351" cy="515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64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4098" name="Picture 2" descr="A screenshot of a computer program&#10;&#10;Description automatically generated">
            <a:extLst>
              <a:ext uri="{FF2B5EF4-FFF2-40B4-BE49-F238E27FC236}">
                <a16:creationId xmlns:a16="http://schemas.microsoft.com/office/drawing/2014/main" id="{2BD69CE7-307D-4703-DCB3-B6E3ADA9E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9" y="983857"/>
            <a:ext cx="10127932" cy="513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60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5122" name="Picture 2" descr="A yellow box with black text&#10;&#10;Description automatically generated">
            <a:extLst>
              <a:ext uri="{FF2B5EF4-FFF2-40B4-BE49-F238E27FC236}">
                <a16:creationId xmlns:a16="http://schemas.microsoft.com/office/drawing/2014/main" id="{45FFBE52-1721-2EEB-9236-968908D5A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937361"/>
            <a:ext cx="9578340" cy="29932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creenshot of a computer program&#10;&#10;Description automatically generated">
            <a:extLst>
              <a:ext uri="{FF2B5EF4-FFF2-40B4-BE49-F238E27FC236}">
                <a16:creationId xmlns:a16="http://schemas.microsoft.com/office/drawing/2014/main" id="{B7F1750A-242F-6867-22FF-EDEE686B9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 y="821115"/>
            <a:ext cx="4124118" cy="32257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close-up of a computer screen&#10;&#10;Description automatically generated">
            <a:extLst>
              <a:ext uri="{FF2B5EF4-FFF2-40B4-BE49-F238E27FC236}">
                <a16:creationId xmlns:a16="http://schemas.microsoft.com/office/drawing/2014/main" id="{E175DB2E-D6AF-A793-E796-B7A34938E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4287808"/>
            <a:ext cx="68580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613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242D-9A44-6D1D-CAA7-2DE2F94EA3A7}"/>
              </a:ext>
            </a:extLst>
          </p:cNvPr>
          <p:cNvSpPr>
            <a:spLocks noGrp="1"/>
          </p:cNvSpPr>
          <p:nvPr>
            <p:ph type="title"/>
          </p:nvPr>
        </p:nvSpPr>
        <p:spPr/>
        <p:txBody>
          <a:bodyPr/>
          <a:lstStyle/>
          <a:p>
            <a:r>
              <a:rPr lang="en-US"/>
              <a:t>Database</a:t>
            </a:r>
          </a:p>
        </p:txBody>
      </p:sp>
      <p:sp>
        <p:nvSpPr>
          <p:cNvPr id="4" name="Slide Number Placeholder 3">
            <a:extLst>
              <a:ext uri="{FF2B5EF4-FFF2-40B4-BE49-F238E27FC236}">
                <a16:creationId xmlns:a16="http://schemas.microsoft.com/office/drawing/2014/main" id="{F233E910-7744-4950-656E-16861A0AE38B}"/>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7" name="Picture 6">
            <a:extLst>
              <a:ext uri="{FF2B5EF4-FFF2-40B4-BE49-F238E27FC236}">
                <a16:creationId xmlns:a16="http://schemas.microsoft.com/office/drawing/2014/main" id="{540F7637-CF3A-50FA-F5B4-CAB12B4C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354" y="1165260"/>
            <a:ext cx="9343292" cy="4857927"/>
          </a:xfrm>
          <a:prstGeom prst="rect">
            <a:avLst/>
          </a:prstGeom>
        </p:spPr>
      </p:pic>
    </p:spTree>
    <p:extLst>
      <p:ext uri="{BB962C8B-B14F-4D97-AF65-F5344CB8AC3E}">
        <p14:creationId xmlns:p14="http://schemas.microsoft.com/office/powerpoint/2010/main" val="3815861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242D-9A44-6D1D-CAA7-2DE2F94EA3A7}"/>
              </a:ext>
            </a:extLst>
          </p:cNvPr>
          <p:cNvSpPr>
            <a:spLocks noGrp="1"/>
          </p:cNvSpPr>
          <p:nvPr>
            <p:ph type="title"/>
          </p:nvPr>
        </p:nvSpPr>
        <p:spPr/>
        <p:txBody>
          <a:bodyPr/>
          <a:lstStyle/>
          <a:p>
            <a:r>
              <a:rPr lang="en-US"/>
              <a:t>Database</a:t>
            </a:r>
          </a:p>
        </p:txBody>
      </p:sp>
      <p:sp>
        <p:nvSpPr>
          <p:cNvPr id="4" name="Slide Number Placeholder 3">
            <a:extLst>
              <a:ext uri="{FF2B5EF4-FFF2-40B4-BE49-F238E27FC236}">
                <a16:creationId xmlns:a16="http://schemas.microsoft.com/office/drawing/2014/main" id="{F233E910-7744-4950-656E-16861A0AE38B}"/>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5" name="Picture 4">
            <a:extLst>
              <a:ext uri="{FF2B5EF4-FFF2-40B4-BE49-F238E27FC236}">
                <a16:creationId xmlns:a16="http://schemas.microsoft.com/office/drawing/2014/main" id="{DEC0B424-CE36-A81C-9795-AB083EB141FD}"/>
              </a:ext>
            </a:extLst>
          </p:cNvPr>
          <p:cNvPicPr>
            <a:picLocks noChangeAspect="1"/>
          </p:cNvPicPr>
          <p:nvPr/>
        </p:nvPicPr>
        <p:blipFill>
          <a:blip r:embed="rId2" cstate="print">
            <a:extLst>
              <a:ext uri="{28A0092B-C50C-407E-A947-70E740481C1C}">
                <a14:useLocalDpi xmlns:a14="http://schemas.microsoft.com/office/drawing/2010/main" val="0"/>
              </a:ext>
            </a:extLst>
          </a:blip>
          <a:srcRect l="136" r="-136" b="10428"/>
          <a:stretch/>
        </p:blipFill>
        <p:spPr>
          <a:xfrm>
            <a:off x="1450461" y="862351"/>
            <a:ext cx="9063837" cy="5496241"/>
          </a:xfrm>
          <a:prstGeom prst="rect">
            <a:avLst/>
          </a:prstGeom>
        </p:spPr>
      </p:pic>
    </p:spTree>
    <p:extLst>
      <p:ext uri="{BB962C8B-B14F-4D97-AF65-F5344CB8AC3E}">
        <p14:creationId xmlns:p14="http://schemas.microsoft.com/office/powerpoint/2010/main" val="41773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BD1B-5F91-3438-B139-18E79CCBCF46}"/>
              </a:ext>
            </a:extLst>
          </p:cNvPr>
          <p:cNvSpPr>
            <a:spLocks noGrp="1"/>
          </p:cNvSpPr>
          <p:nvPr>
            <p:ph type="title"/>
          </p:nvPr>
        </p:nvSpPr>
        <p:spPr/>
        <p:txBody>
          <a:bodyPr/>
          <a:lstStyle/>
          <a:p>
            <a:r>
              <a:rPr lang="en-GB" dirty="0" err="1"/>
              <a:t>Triển</a:t>
            </a:r>
            <a:r>
              <a:rPr lang="en-GB" dirty="0"/>
              <a:t> </a:t>
            </a:r>
            <a:r>
              <a:rPr lang="en-GB" dirty="0" err="1"/>
              <a:t>khai</a:t>
            </a:r>
            <a:r>
              <a:rPr lang="en-GB" dirty="0"/>
              <a:t> </a:t>
            </a:r>
            <a:r>
              <a:rPr lang="en-GB" dirty="0" err="1"/>
              <a:t>ứng</a:t>
            </a:r>
            <a:r>
              <a:rPr lang="en-GB" dirty="0"/>
              <a:t> </a:t>
            </a:r>
            <a:r>
              <a:rPr lang="en-GB" dirty="0" err="1"/>
              <a:t>dụng</a:t>
            </a:r>
            <a:br>
              <a:rPr lang="en-GB" dirty="0"/>
            </a:br>
            <a:endParaRPr lang="en-US" dirty="0"/>
          </a:p>
        </p:txBody>
      </p:sp>
      <p:sp>
        <p:nvSpPr>
          <p:cNvPr id="3" name="Text Placeholder 2">
            <a:extLst>
              <a:ext uri="{FF2B5EF4-FFF2-40B4-BE49-F238E27FC236}">
                <a16:creationId xmlns:a16="http://schemas.microsoft.com/office/drawing/2014/main" id="{DEDE4DB5-72DD-D6E2-6EEC-5FFF42232D78}"/>
              </a:ext>
            </a:extLst>
          </p:cNvPr>
          <p:cNvSpPr>
            <a:spLocks noGrp="1"/>
          </p:cNvSpPr>
          <p:nvPr>
            <p:ph type="body" sz="quarter" idx="13"/>
          </p:nvPr>
        </p:nvSpPr>
        <p:spPr/>
        <p:txBody>
          <a:bodyPr/>
          <a:lstStyle/>
          <a:p>
            <a:r>
              <a:rPr lang="en-GB" dirty="0" err="1"/>
              <a:t>Triển</a:t>
            </a:r>
            <a:r>
              <a:rPr lang="en-GB" dirty="0"/>
              <a:t> </a:t>
            </a:r>
            <a:r>
              <a:rPr lang="en-GB" dirty="0" err="1"/>
              <a:t>khai</a:t>
            </a:r>
            <a:r>
              <a:rPr lang="en-GB" dirty="0"/>
              <a:t> server backend</a:t>
            </a:r>
            <a:endParaRPr lang="en-US" dirty="0"/>
          </a:p>
        </p:txBody>
      </p:sp>
      <p:sp>
        <p:nvSpPr>
          <p:cNvPr id="4" name="Slide Number Placeholder 3">
            <a:extLst>
              <a:ext uri="{FF2B5EF4-FFF2-40B4-BE49-F238E27FC236}">
                <a16:creationId xmlns:a16="http://schemas.microsoft.com/office/drawing/2014/main" id="{55B0982C-C892-CACA-99B5-2D86456BB12A}"/>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6" name="Picture 5">
            <a:extLst>
              <a:ext uri="{FF2B5EF4-FFF2-40B4-BE49-F238E27FC236}">
                <a16:creationId xmlns:a16="http://schemas.microsoft.com/office/drawing/2014/main" id="{86E26F13-0ED1-FDD1-97D7-55685DBDC067}"/>
              </a:ext>
            </a:extLst>
          </p:cNvPr>
          <p:cNvPicPr>
            <a:picLocks noChangeAspect="1"/>
          </p:cNvPicPr>
          <p:nvPr/>
        </p:nvPicPr>
        <p:blipFill>
          <a:blip r:embed="rId2"/>
          <a:stretch>
            <a:fillRect/>
          </a:stretch>
        </p:blipFill>
        <p:spPr>
          <a:xfrm>
            <a:off x="1762161" y="2039870"/>
            <a:ext cx="8666480" cy="3785620"/>
          </a:xfrm>
          <a:prstGeom prst="rect">
            <a:avLst/>
          </a:prstGeom>
        </p:spPr>
      </p:pic>
    </p:spTree>
    <p:extLst>
      <p:ext uri="{BB962C8B-B14F-4D97-AF65-F5344CB8AC3E}">
        <p14:creationId xmlns:p14="http://schemas.microsoft.com/office/powerpoint/2010/main" val="1536917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BD1B-5F91-3438-B139-18E79CCBCF46}"/>
              </a:ext>
            </a:extLst>
          </p:cNvPr>
          <p:cNvSpPr>
            <a:spLocks noGrp="1"/>
          </p:cNvSpPr>
          <p:nvPr>
            <p:ph type="title"/>
          </p:nvPr>
        </p:nvSpPr>
        <p:spPr/>
        <p:txBody>
          <a:bodyPr/>
          <a:lstStyle/>
          <a:p>
            <a:r>
              <a:rPr lang="en-GB" dirty="0" err="1"/>
              <a:t>Triển</a:t>
            </a:r>
            <a:r>
              <a:rPr lang="en-GB" dirty="0"/>
              <a:t> </a:t>
            </a:r>
            <a:r>
              <a:rPr lang="en-GB" dirty="0" err="1"/>
              <a:t>khai</a:t>
            </a:r>
            <a:r>
              <a:rPr lang="en-GB" dirty="0"/>
              <a:t> </a:t>
            </a:r>
            <a:r>
              <a:rPr lang="en-GB" dirty="0" err="1"/>
              <a:t>ứng</a:t>
            </a:r>
            <a:r>
              <a:rPr lang="en-GB" dirty="0"/>
              <a:t> </a:t>
            </a:r>
            <a:r>
              <a:rPr lang="en-GB" dirty="0" err="1"/>
              <a:t>dụng</a:t>
            </a:r>
            <a:br>
              <a:rPr lang="en-GB" dirty="0"/>
            </a:br>
            <a:endParaRPr lang="en-US" dirty="0"/>
          </a:p>
        </p:txBody>
      </p:sp>
      <p:sp>
        <p:nvSpPr>
          <p:cNvPr id="3" name="Text Placeholder 2">
            <a:extLst>
              <a:ext uri="{FF2B5EF4-FFF2-40B4-BE49-F238E27FC236}">
                <a16:creationId xmlns:a16="http://schemas.microsoft.com/office/drawing/2014/main" id="{DEDE4DB5-72DD-D6E2-6EEC-5FFF42232D78}"/>
              </a:ext>
            </a:extLst>
          </p:cNvPr>
          <p:cNvSpPr>
            <a:spLocks noGrp="1"/>
          </p:cNvSpPr>
          <p:nvPr>
            <p:ph type="body" sz="quarter" idx="13"/>
          </p:nvPr>
        </p:nvSpPr>
        <p:spPr/>
        <p:txBody>
          <a:bodyPr/>
          <a:lstStyle/>
          <a:p>
            <a:r>
              <a:rPr lang="en-GB" dirty="0" err="1"/>
              <a:t>Triển</a:t>
            </a:r>
            <a:r>
              <a:rPr lang="en-GB" dirty="0"/>
              <a:t> </a:t>
            </a:r>
            <a:r>
              <a:rPr lang="en-GB" dirty="0" err="1"/>
              <a:t>khai</a:t>
            </a:r>
            <a:r>
              <a:rPr lang="en-GB" dirty="0"/>
              <a:t> server frontend</a:t>
            </a:r>
          </a:p>
          <a:p>
            <a:r>
              <a:rPr lang="en-US" dirty="0"/>
              <a:t>https://pms.daokiencuong.id.vn/</a:t>
            </a:r>
          </a:p>
        </p:txBody>
      </p:sp>
      <p:sp>
        <p:nvSpPr>
          <p:cNvPr id="4" name="Slide Number Placeholder 3">
            <a:extLst>
              <a:ext uri="{FF2B5EF4-FFF2-40B4-BE49-F238E27FC236}">
                <a16:creationId xmlns:a16="http://schemas.microsoft.com/office/drawing/2014/main" id="{55B0982C-C892-CACA-99B5-2D86456BB12A}"/>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3599558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602439" y="3210951"/>
            <a:ext cx="7391400" cy="436098"/>
          </a:xfrm>
        </p:spPr>
        <p:txBody>
          <a:bodyPr/>
          <a:lstStyle/>
          <a:p>
            <a:pPr algn="ctr"/>
            <a:r>
              <a:rPr lang="en-US" sz="3600" i="1">
                <a:solidFill>
                  <a:srgbClr val="C0000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DEMO</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48550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34920" y="249762"/>
            <a:ext cx="7082742" cy="6358476"/>
          </a:xfrm>
        </p:spPr>
        <p:txBody>
          <a:bodyPr lIns="91440" tIns="45720" rIns="91440" bIns="45720" anchor="t"/>
          <a:lstStyle/>
          <a:p>
            <a:r>
              <a:rPr lang="en-US" sz="1600" dirty="0">
                <a:solidFill>
                  <a:srgbClr val="FF0000"/>
                </a:solidFill>
                <a:effectLst>
                  <a:outerShdw blurRad="38100" dist="38100" dir="2700000" algn="tl">
                    <a:srgbClr val="000000">
                      <a:alpha val="43137"/>
                    </a:srgbClr>
                  </a:outerShdw>
                </a:effectLst>
                <a:latin typeface="Lato"/>
                <a:ea typeface="Lato"/>
                <a:cs typeface="Lato"/>
              </a:rPr>
              <a:t>Module 1: </a:t>
            </a:r>
            <a:r>
              <a:rPr lang="en-US" sz="1600" dirty="0" err="1">
                <a:solidFill>
                  <a:srgbClr val="FF0000"/>
                </a:solidFill>
                <a:effectLst>
                  <a:outerShdw blurRad="38100" dist="38100" dir="2700000" algn="tl">
                    <a:srgbClr val="000000">
                      <a:alpha val="43137"/>
                    </a:srgbClr>
                  </a:outerShdw>
                </a:effectLst>
                <a:latin typeface="Lato"/>
                <a:ea typeface="Lato"/>
                <a:cs typeface="Lato"/>
              </a:rPr>
              <a:t>Các</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thao</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tác</a:t>
            </a:r>
            <a:r>
              <a:rPr lang="en-US" sz="1600" dirty="0">
                <a:solidFill>
                  <a:srgbClr val="FF0000"/>
                </a:solidFill>
                <a:effectLst>
                  <a:outerShdw blurRad="38100" dist="38100" dir="2700000" algn="tl">
                    <a:srgbClr val="000000">
                      <a:alpha val="43137"/>
                    </a:srgbClr>
                  </a:outerShdw>
                </a:effectLst>
                <a:latin typeface="Lato"/>
                <a:ea typeface="Lato"/>
                <a:cs typeface="Lato"/>
              </a:rPr>
              <a:t> crud </a:t>
            </a:r>
            <a:r>
              <a:rPr lang="en-US" sz="1600" dirty="0" err="1">
                <a:solidFill>
                  <a:srgbClr val="FF0000"/>
                </a:solidFill>
                <a:effectLst>
                  <a:outerShdw blurRad="38100" dist="38100" dir="2700000" algn="tl">
                    <a:srgbClr val="000000">
                      <a:alpha val="43137"/>
                    </a:srgbClr>
                  </a:outerShdw>
                </a:effectLst>
                <a:latin typeface="Lato"/>
                <a:ea typeface="Lato"/>
                <a:cs typeface="Lato"/>
              </a:rPr>
              <a:t>cơ</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bản</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Thêm</a:t>
            </a:r>
            <a:r>
              <a:rPr lang="en-US" sz="1600" b="0" dirty="0">
                <a:effectLst>
                  <a:outerShdw blurRad="38100" dist="38100" dir="2700000" algn="tl">
                    <a:srgbClr val="000000">
                      <a:alpha val="43137"/>
                    </a:srgbClr>
                  </a:outerShdw>
                </a:effectLst>
                <a:latin typeface="Lato"/>
                <a:ea typeface="Lato"/>
                <a:cs typeface="Lato"/>
              </a:rPr>
              <a:t>/</a:t>
            </a:r>
            <a:r>
              <a:rPr lang="en-US" sz="1600" b="0" dirty="0" err="1">
                <a:effectLst>
                  <a:outerShdw blurRad="38100" dist="38100" dir="2700000" algn="tl">
                    <a:srgbClr val="000000">
                      <a:alpha val="43137"/>
                    </a:srgbClr>
                  </a:outerShdw>
                </a:effectLst>
                <a:latin typeface="Lato"/>
                <a:ea typeface="Lato"/>
                <a:cs typeface="Lato"/>
              </a:rPr>
              <a:t>sửa</a:t>
            </a:r>
            <a:r>
              <a:rPr lang="en-US" sz="1600" b="0" dirty="0">
                <a:effectLst>
                  <a:outerShdw blurRad="38100" dist="38100" dir="2700000" algn="tl">
                    <a:srgbClr val="000000">
                      <a:alpha val="43137"/>
                    </a:srgbClr>
                  </a:outerShdw>
                </a:effectLst>
                <a:latin typeface="Lato"/>
                <a:ea typeface="Lato"/>
                <a:cs typeface="Lato"/>
              </a:rPr>
              <a:t>/</a:t>
            </a:r>
            <a:r>
              <a:rPr lang="en-US" sz="1600" b="0" dirty="0" err="1">
                <a:effectLst>
                  <a:outerShdw blurRad="38100" dist="38100" dir="2700000" algn="tl">
                    <a:srgbClr val="000000">
                      <a:alpha val="43137"/>
                    </a:srgbClr>
                  </a:outerShdw>
                </a:effectLst>
                <a:latin typeface="Lato"/>
                <a:ea typeface="Lato"/>
                <a:cs typeface="Lato"/>
              </a:rPr>
              <a:t>xoá</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comment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Lọc</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và</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tìm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kiếm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Hiển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thị</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tất</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cả</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dirty="0">
                <a:solidFill>
                  <a:srgbClr val="FF0000"/>
                </a:solidFill>
                <a:effectLst>
                  <a:outerShdw blurRad="38100" dist="38100" dir="2700000" algn="tl">
                    <a:srgbClr val="000000">
                      <a:alpha val="43137"/>
                    </a:srgbClr>
                  </a:outerShdw>
                </a:effectLst>
                <a:latin typeface="Lato"/>
                <a:ea typeface="Lato"/>
                <a:cs typeface="Lato"/>
              </a:rPr>
              <a:t>Module 2: </a:t>
            </a:r>
            <a:r>
              <a:rPr lang="en-US" sz="1600" dirty="0" err="1">
                <a:solidFill>
                  <a:srgbClr val="FF0000"/>
                </a:solidFill>
                <a:effectLst>
                  <a:outerShdw blurRad="38100" dist="38100" dir="2700000" algn="tl">
                    <a:srgbClr val="000000">
                      <a:alpha val="43137"/>
                    </a:srgbClr>
                  </a:outerShdw>
                </a:effectLst>
                <a:latin typeface="Lato"/>
                <a:ea typeface="Lato"/>
                <a:cs typeface="Lato"/>
              </a:rPr>
              <a:t>Quản</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lý</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thành</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viên</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trong</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dự</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án</a:t>
            </a:r>
            <a:br>
              <a:rPr lang="en-US" sz="1600" b="0" dirty="0">
                <a:effectLst>
                  <a:outerShdw blurRad="38100" dist="38100" dir="2700000" algn="tl">
                    <a:srgbClr val="000000">
                      <a:alpha val="43137"/>
                    </a:srgbClr>
                  </a:outerShdw>
                </a:effectLst>
                <a:latin typeface="Lato"/>
                <a:ea typeface="Lato"/>
                <a:cs typeface="Lato"/>
              </a:rPr>
            </a:b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 </a:t>
            </a:r>
            <a:r>
              <a:rPr lang="en-US" sz="1600" b="0" dirty="0" err="1">
                <a:effectLst>
                  <a:outerShdw blurRad="38100" dist="38100" dir="2700000" algn="tl">
                    <a:srgbClr val="000000">
                      <a:alpha val="43137"/>
                    </a:srgbClr>
                  </a:outerShdw>
                </a:effectLst>
                <a:latin typeface="Lato"/>
                <a:ea typeface="Lato"/>
                <a:cs typeface="Lato"/>
              </a:rPr>
              <a:t>Mời</a:t>
            </a:r>
            <a:r>
              <a:rPr lang="en-US" sz="1600" b="0" dirty="0">
                <a:effectLst>
                  <a:outerShdw blurRad="38100" dist="38100" dir="2700000" algn="tl">
                    <a:srgbClr val="000000">
                      <a:alpha val="43137"/>
                    </a:srgbClr>
                  </a:outerShdw>
                </a:effectLst>
                <a:latin typeface="Lato"/>
                <a:ea typeface="Lato"/>
                <a:cs typeface="Lato"/>
              </a:rPr>
              <a:t>/</a:t>
            </a:r>
            <a:r>
              <a:rPr lang="en-US" sz="1600" b="0" dirty="0" err="1">
                <a:effectLst>
                  <a:outerShdw blurRad="38100" dist="38100" dir="2700000" algn="tl">
                    <a:srgbClr val="000000">
                      <a:alpha val="43137"/>
                    </a:srgbClr>
                  </a:outerShdw>
                </a:effectLst>
                <a:latin typeface="Lato"/>
                <a:ea typeface="Lato"/>
                <a:cs typeface="Lato"/>
              </a:rPr>
              <a:t>xoá</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viên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khỏi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Chấp</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nhận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lời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mời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tham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gia</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Phân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công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cho</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viên</a:t>
            </a:r>
            <a:br>
              <a:rPr lang="en-US" sz="1600" b="0" dirty="0">
                <a:effectLst>
                  <a:outerShdw blurRad="38100" dist="38100" dir="2700000" algn="tl">
                    <a:srgbClr val="000000">
                      <a:alpha val="43137"/>
                    </a:srgbClr>
                  </a:outerShdw>
                </a:effectLst>
                <a:latin typeface="Lato"/>
                <a:ea typeface="Lato"/>
                <a:cs typeface="Lato"/>
              </a:rPr>
            </a:br>
            <a:r>
              <a:rPr lang="en-US" sz="1600" dirty="0">
                <a:solidFill>
                  <a:srgbClr val="FF0000"/>
                </a:solidFill>
                <a:effectLst>
                  <a:outerShdw blurRad="38100" dist="38100" dir="2700000" algn="tl">
                    <a:srgbClr val="000000">
                      <a:alpha val="43137"/>
                    </a:srgbClr>
                  </a:outerShdw>
                </a:effectLst>
                <a:latin typeface="Lato"/>
                <a:ea typeface="Lato"/>
                <a:cs typeface="Lato"/>
              </a:rPr>
              <a:t> Module 3: </a:t>
            </a:r>
            <a:r>
              <a:rPr lang="en-US" sz="1600" dirty="0" err="1">
                <a:solidFill>
                  <a:srgbClr val="FF0000"/>
                </a:solidFill>
                <a:effectLst>
                  <a:outerShdw blurRad="38100" dist="38100" dir="2700000" algn="tl">
                    <a:srgbClr val="000000">
                      <a:alpha val="43137"/>
                    </a:srgbClr>
                  </a:outerShdw>
                </a:effectLst>
                <a:latin typeface="Lato"/>
                <a:ea typeface="Lato"/>
                <a:cs typeface="Lato"/>
              </a:rPr>
              <a:t>Quản</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lý</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tiến</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độ</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dự</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Thành </a:t>
            </a:r>
            <a:r>
              <a:rPr lang="en-US" sz="1600" b="0" dirty="0" err="1">
                <a:effectLst>
                  <a:outerShdw blurRad="38100" dist="38100" dir="2700000" algn="tl">
                    <a:srgbClr val="000000">
                      <a:alpha val="43137"/>
                    </a:srgbClr>
                  </a:outerShdw>
                </a:effectLst>
                <a:latin typeface="Lato"/>
                <a:ea typeface="Lato"/>
                <a:cs typeface="Lato"/>
              </a:rPr>
              <a:t>viên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cập</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nhật</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tiến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độ</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cho</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Hệ</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thống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động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kiểm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tra</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quá</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hạn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Gửi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lời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nhắc</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tới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viên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dirty="0">
                <a:solidFill>
                  <a:srgbClr val="FF0000"/>
                </a:solidFill>
                <a:effectLst>
                  <a:outerShdw blurRad="38100" dist="38100" dir="2700000" algn="tl">
                    <a:srgbClr val="000000">
                      <a:alpha val="43137"/>
                    </a:srgbClr>
                  </a:outerShdw>
                </a:effectLst>
                <a:latin typeface="Lato"/>
                <a:ea typeface="Lato"/>
                <a:cs typeface="Lato"/>
              </a:rPr>
              <a:t>Module 4: Thông </a:t>
            </a:r>
            <a:r>
              <a:rPr lang="en-US" sz="1600" dirty="0" err="1">
                <a:solidFill>
                  <a:srgbClr val="FF0000"/>
                </a:solidFill>
                <a:effectLst>
                  <a:outerShdw blurRad="38100" dist="38100" dir="2700000" algn="tl">
                    <a:srgbClr val="000000">
                      <a:alpha val="43137"/>
                    </a:srgbClr>
                  </a:outerShdw>
                </a:effectLst>
                <a:latin typeface="Lato"/>
                <a:ea typeface="Lato"/>
                <a:cs typeface="Lato"/>
              </a:rPr>
              <a:t>báo</a:t>
            </a:r>
            <a:r>
              <a:rPr lang="en-US" sz="1600" dirty="0">
                <a:solidFill>
                  <a:srgbClr val="FF0000"/>
                </a:solidFill>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Thông </a:t>
            </a:r>
            <a:r>
              <a:rPr lang="en-US" sz="1600" b="0" dirty="0" err="1">
                <a:effectLst>
                  <a:outerShdw blurRad="38100" dist="38100" dir="2700000" algn="tl">
                    <a:srgbClr val="000000">
                      <a:alpha val="43137"/>
                    </a:srgbClr>
                  </a:outerShdw>
                </a:effectLst>
                <a:latin typeface="Lato"/>
                <a:ea typeface="Lato"/>
                <a:cs typeface="Lato"/>
              </a:rPr>
              <a:t>báo</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khi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người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dùng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được</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phân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công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Thông </a:t>
            </a:r>
            <a:r>
              <a:rPr lang="en-US" sz="1600" b="0" dirty="0" err="1">
                <a:effectLst>
                  <a:outerShdw blurRad="38100" dist="38100" dir="2700000" algn="tl">
                    <a:srgbClr val="000000">
                      <a:alpha val="43137"/>
                    </a:srgbClr>
                  </a:outerShdw>
                </a:effectLst>
                <a:latin typeface="Lato"/>
                <a:ea typeface="Lato"/>
                <a:cs typeface="Lato"/>
              </a:rPr>
              <a:t>báo</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đến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quản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lý</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khi</a:t>
            </a:r>
            <a:r>
              <a:rPr lang="en-US" sz="1600" b="0" dirty="0">
                <a:effectLst>
                  <a:outerShdw blurRad="38100" dist="38100" dir="2700000" algn="tl">
                    <a:srgbClr val="000000">
                      <a:alpha val="43137"/>
                    </a:srgbClr>
                  </a:outerShdw>
                </a:effectLst>
                <a:latin typeface="Lato"/>
                <a:ea typeface="Lato"/>
                <a:cs typeface="Lato"/>
              </a:rPr>
              <a:t> 1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viên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hoàn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Thông </a:t>
            </a:r>
            <a:r>
              <a:rPr lang="en-US" sz="1600" b="0" dirty="0" err="1">
                <a:effectLst>
                  <a:outerShdw blurRad="38100" dist="38100" dir="2700000" algn="tl">
                    <a:srgbClr val="000000">
                      <a:alpha val="43137"/>
                    </a:srgbClr>
                  </a:outerShdw>
                </a:effectLst>
                <a:latin typeface="Lato"/>
                <a:ea typeface="Lato"/>
                <a:cs typeface="Lato"/>
              </a:rPr>
              <a:t>báo</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tới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quản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lý</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khi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người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dùng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đồng</a:t>
            </a:r>
            <a:r>
              <a:rPr lang="en-US" sz="1600" b="0" dirty="0">
                <a:effectLst>
                  <a:outerShdw blurRad="38100" dist="38100" dir="2700000" algn="tl">
                    <a:srgbClr val="000000">
                      <a:alpha val="43137"/>
                    </a:srgbClr>
                  </a:outerShdw>
                </a:effectLst>
                <a:latin typeface="Lato"/>
                <a:ea typeface="Lato"/>
                <a:cs typeface="Lato"/>
              </a:rPr>
              <a:t> ý </a:t>
            </a:r>
            <a:r>
              <a:rPr lang="en-US" sz="1600" b="0" dirty="0" err="1">
                <a:effectLst>
                  <a:outerShdw blurRad="38100" dist="38100" dir="2700000" algn="tl">
                    <a:srgbClr val="000000">
                      <a:alpha val="43137"/>
                    </a:srgbClr>
                  </a:outerShdw>
                </a:effectLst>
                <a:latin typeface="Lato"/>
                <a:ea typeface="Lato"/>
                <a:cs typeface="Lato"/>
              </a:rPr>
              <a:t>tham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gia</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dự</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án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dirty="0">
                <a:solidFill>
                  <a:srgbClr val="FF0000"/>
                </a:solidFill>
                <a:effectLst>
                  <a:outerShdw blurRad="38100" dist="38100" dir="2700000" algn="tl">
                    <a:srgbClr val="000000">
                      <a:alpha val="43137"/>
                    </a:srgbClr>
                  </a:outerShdw>
                </a:effectLst>
                <a:latin typeface="Lato"/>
                <a:ea typeface="Lato"/>
                <a:cs typeface="Lato"/>
              </a:rPr>
              <a:t>Module 5: </a:t>
            </a:r>
            <a:r>
              <a:rPr lang="en-US" sz="1600" dirty="0" err="1">
                <a:solidFill>
                  <a:srgbClr val="FF0000"/>
                </a:solidFill>
                <a:effectLst>
                  <a:outerShdw blurRad="38100" dist="38100" dir="2700000" algn="tl">
                    <a:srgbClr val="000000">
                      <a:alpha val="43137"/>
                    </a:srgbClr>
                  </a:outerShdw>
                </a:effectLst>
                <a:latin typeface="Lato"/>
                <a:ea typeface="Lato"/>
                <a:cs typeface="Lato"/>
              </a:rPr>
              <a:t>Tạo</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thống</a:t>
            </a:r>
            <a:r>
              <a:rPr lang="en-US" sz="1600" dirty="0">
                <a:solidFill>
                  <a:srgbClr val="FF0000"/>
                </a:solidFill>
                <a:effectLst>
                  <a:outerShdw blurRad="38100" dist="38100" dir="2700000" algn="tl">
                    <a:srgbClr val="000000">
                      <a:alpha val="43137"/>
                    </a:srgbClr>
                  </a:outerShdw>
                </a:effectLst>
                <a:latin typeface="Lato"/>
                <a:ea typeface="Lato"/>
                <a:cs typeface="Lato"/>
              </a:rPr>
              <a:t> </a:t>
            </a:r>
            <a:r>
              <a:rPr lang="en-US" sz="1600" dirty="0" err="1">
                <a:solidFill>
                  <a:srgbClr val="FF0000"/>
                </a:solidFill>
                <a:effectLst>
                  <a:outerShdw blurRad="38100" dist="38100" dir="2700000" algn="tl">
                    <a:srgbClr val="000000">
                      <a:alpha val="43137"/>
                    </a:srgbClr>
                  </a:outerShdw>
                </a:effectLst>
                <a:latin typeface="Lato"/>
                <a:ea typeface="Lato"/>
                <a:cs typeface="Lato"/>
              </a:rPr>
              <a:t>kê</a:t>
            </a:r>
            <a:r>
              <a:rPr lang="en-US" sz="160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Thống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kê</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số</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nhiệm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vụ</a:t>
            </a:r>
            <a:r>
              <a:rPr lang="en-US" sz="1600" b="0" dirty="0">
                <a:effectLst>
                  <a:outerShdw blurRad="38100" dist="38100" dir="2700000" algn="tl">
                    <a:srgbClr val="000000">
                      <a:alpha val="43137"/>
                    </a:srgbClr>
                  </a:outerShdw>
                </a:effectLst>
                <a:latin typeface="Lato"/>
                <a:ea typeface="Lato"/>
                <a:cs typeface="Lato"/>
              </a:rPr>
              <a:t> 1 </a:t>
            </a:r>
            <a:r>
              <a:rPr lang="en-US" sz="1600" b="0" dirty="0" err="1">
                <a:effectLst>
                  <a:outerShdw blurRad="38100" dist="38100" dir="2700000" algn="tl">
                    <a:srgbClr val="000000">
                      <a:alpha val="43137"/>
                    </a:srgbClr>
                  </a:outerShdw>
                </a:effectLst>
                <a:latin typeface="Lato"/>
                <a:ea typeface="Lato"/>
                <a:cs typeface="Lato"/>
              </a:rPr>
              <a:t>người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dùng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hoàn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trong</a:t>
            </a:r>
            <a:r>
              <a:rPr lang="en-US" sz="1600" b="0" dirty="0">
                <a:effectLst>
                  <a:outerShdw blurRad="38100" dist="38100" dir="2700000" algn="tl">
                    <a:srgbClr val="000000">
                      <a:alpha val="43137"/>
                    </a:srgbClr>
                  </a:outerShdw>
                </a:effectLst>
                <a:latin typeface="Lato"/>
                <a:ea typeface="Lato"/>
                <a:cs typeface="Lato"/>
              </a:rPr>
              <a:t> 7 </a:t>
            </a:r>
            <a:r>
              <a:rPr lang="en-US" sz="1600" b="0" dirty="0" err="1">
                <a:effectLst>
                  <a:outerShdw blurRad="38100" dist="38100" dir="2700000" algn="tl">
                    <a:srgbClr val="000000">
                      <a:alpha val="43137"/>
                    </a:srgbClr>
                  </a:outerShdw>
                </a:effectLst>
                <a:latin typeface="Lato"/>
                <a:ea typeface="Lato"/>
                <a:cs typeface="Lato"/>
              </a:rPr>
              <a:t>ngày</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gần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nhất</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Thống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kê</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tỉ</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lệ</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hoàn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và</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số</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nvu</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hoàn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của</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mỗi</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viên</a:t>
            </a:r>
            <a:r>
              <a:rPr lang="en-US" sz="1600" b="0" dirty="0">
                <a:effectLst>
                  <a:outerShdw blurRad="38100" dist="38100" dir="2700000" algn="tl">
                    <a:srgbClr val="000000">
                      <a:alpha val="43137"/>
                    </a:srgbClr>
                  </a:outerShdw>
                </a:effectLst>
                <a:latin typeface="Lato"/>
                <a:ea typeface="Lato"/>
                <a:cs typeface="Lato"/>
              </a:rPr>
              <a:t> </a:t>
            </a:r>
            <a:br>
              <a:rPr lang="en-US" sz="1600" b="0" dirty="0">
                <a:effectLst>
                  <a:outerShdw blurRad="38100" dist="38100" dir="2700000" algn="tl">
                    <a:srgbClr val="000000">
                      <a:alpha val="43137"/>
                    </a:srgbClr>
                  </a:outerShdw>
                </a:effectLst>
                <a:latin typeface="Lato"/>
                <a:ea typeface="Lato"/>
                <a:cs typeface="Lato"/>
              </a:rPr>
            </a:b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Thống</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kê</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về</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các</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nhiệm</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vụ</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có</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tỷ</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lệ</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hoàn</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thành</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thấp</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nhất</a:t>
            </a:r>
            <a:r>
              <a:rPr lang="en-US" sz="1600" b="0" dirty="0">
                <a:effectLst>
                  <a:outerShdw blurRad="38100" dist="38100" dir="2700000" algn="tl">
                    <a:srgbClr val="000000">
                      <a:alpha val="43137"/>
                    </a:srgbClr>
                  </a:outerShdw>
                </a:effectLst>
                <a:latin typeface="Lato"/>
                <a:ea typeface="Lato"/>
                <a:cs typeface="Lato"/>
              </a:rPr>
              <a:t>/</a:t>
            </a:r>
            <a:r>
              <a:rPr lang="en-US" sz="1600" b="0" dirty="0" err="1">
                <a:effectLst>
                  <a:outerShdw blurRad="38100" dist="38100" dir="2700000" algn="tl">
                    <a:srgbClr val="000000">
                      <a:alpha val="43137"/>
                    </a:srgbClr>
                  </a:outerShdw>
                </a:effectLst>
                <a:latin typeface="Lato"/>
                <a:ea typeface="Lato"/>
                <a:cs typeface="Lato"/>
              </a:rPr>
              <a:t>cao</a:t>
            </a:r>
            <a:r>
              <a:rPr lang="en-US" sz="1600" b="0" dirty="0">
                <a:effectLst>
                  <a:outerShdw blurRad="38100" dist="38100" dir="2700000" algn="tl">
                    <a:srgbClr val="000000">
                      <a:alpha val="43137"/>
                    </a:srgbClr>
                  </a:outerShdw>
                </a:effectLst>
                <a:latin typeface="Lato"/>
                <a:ea typeface="Lato"/>
                <a:cs typeface="Lato"/>
              </a:rPr>
              <a:t> </a:t>
            </a:r>
            <a:r>
              <a:rPr lang="en-US" sz="1600" b="0" dirty="0" err="1">
                <a:effectLst>
                  <a:outerShdw blurRad="38100" dist="38100" dir="2700000" algn="tl">
                    <a:srgbClr val="000000">
                      <a:alpha val="43137"/>
                    </a:srgbClr>
                  </a:outerShdw>
                </a:effectLst>
                <a:latin typeface="Lato"/>
                <a:ea typeface="Lato"/>
                <a:cs typeface="Lato"/>
              </a:rPr>
              <a:t>nhất</a:t>
            </a:r>
            <a:endParaRPr lang="vi-VN" sz="1600" b="0" dirty="0"/>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21</a:t>
            </a:fld>
            <a:endParaRPr lang="en-US"/>
          </a:p>
        </p:txBody>
      </p:sp>
    </p:spTree>
    <p:extLst>
      <p:ext uri="{BB962C8B-B14F-4D97-AF65-F5344CB8AC3E}">
        <p14:creationId xmlns:p14="http://schemas.microsoft.com/office/powerpoint/2010/main" val="3168218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792291"/>
            <a:ext cx="7931101"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latin typeface="Roboto" panose="02000000000000000000" pitchFamily="2" charset="0"/>
                <a:ea typeface="Roboto" panose="02000000000000000000" pitchFamily="2" charset="0"/>
              </a:rPr>
              <a:t>BÁO CÁO BÀI TẬP LỚN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66311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342900" indent="-342900">
              <a:buFontTx/>
              <a:buChar char="-"/>
            </a:pPr>
            <a:r>
              <a:rPr lang="en-US" sz="2400" b="0" err="1"/>
              <a:t>Nhóm</a:t>
            </a:r>
            <a:r>
              <a:rPr lang="en-US" sz="2400" b="0"/>
              <a:t> 8 –</a:t>
            </a:r>
          </a:p>
          <a:p>
            <a:pPr marL="342900" indent="-342900">
              <a:buFontTx/>
              <a:buChar char="-"/>
            </a:pPr>
            <a:endParaRPr lang="en-US" sz="2400" b="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Thành </a:t>
            </a:r>
            <a:r>
              <a:rPr lang="en-US" err="1"/>
              <a:t>viên</a:t>
            </a:r>
            <a:r>
              <a:rPr lang="en-US"/>
              <a:t> </a:t>
            </a:r>
            <a:r>
              <a:rPr lang="en-US" err="1"/>
              <a:t>nhóm</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5" name="TextBox 4">
            <a:extLst>
              <a:ext uri="{FF2B5EF4-FFF2-40B4-BE49-F238E27FC236}">
                <a16:creationId xmlns:a16="http://schemas.microsoft.com/office/drawing/2014/main" id="{A41767B3-80DC-ADE5-2358-A48FD0E7B3DE}"/>
              </a:ext>
            </a:extLst>
          </p:cNvPr>
          <p:cNvSpPr txBox="1"/>
          <p:nvPr/>
        </p:nvSpPr>
        <p:spPr>
          <a:xfrm>
            <a:off x="1674564" y="2305615"/>
            <a:ext cx="6015209" cy="224676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solidFill>
                  <a:srgbClr val="C00000"/>
                </a:solidFill>
                <a:latin typeface="Roboto" panose="02000000000000000000" pitchFamily="2" charset="0"/>
                <a:ea typeface="Roboto" panose="02000000000000000000" pitchFamily="2" charset="0"/>
              </a:rPr>
              <a:t>Lê </a:t>
            </a:r>
            <a:r>
              <a:rPr lang="en-US" sz="2000" err="1">
                <a:solidFill>
                  <a:srgbClr val="C00000"/>
                </a:solidFill>
                <a:latin typeface="Roboto" panose="02000000000000000000" pitchFamily="2" charset="0"/>
                <a:ea typeface="Roboto" panose="02000000000000000000" pitchFamily="2" charset="0"/>
              </a:rPr>
              <a:t>Viết</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Đức</a:t>
            </a:r>
            <a:r>
              <a:rPr lang="en-US" sz="2000">
                <a:solidFill>
                  <a:srgbClr val="C00000"/>
                </a:solidFill>
                <a:latin typeface="Roboto" panose="02000000000000000000" pitchFamily="2" charset="0"/>
                <a:ea typeface="Roboto" panose="02000000000000000000" pitchFamily="2" charset="0"/>
              </a:rPr>
              <a:t> Anh	20226075</a:t>
            </a:r>
          </a:p>
          <a:p>
            <a:pPr marL="285750" indent="-285750">
              <a:spcAft>
                <a:spcPts val="1200"/>
              </a:spcAft>
              <a:buFont typeface="Arial" panose="020B0604020202020204" pitchFamily="34" charset="0"/>
              <a:buChar char="•"/>
            </a:pPr>
            <a:r>
              <a:rPr lang="en-US" sz="2000" err="1">
                <a:solidFill>
                  <a:srgbClr val="C00000"/>
                </a:solidFill>
                <a:latin typeface="Roboto" panose="02000000000000000000" pitchFamily="2" charset="0"/>
                <a:ea typeface="Roboto" panose="02000000000000000000" pitchFamily="2" charset="0"/>
              </a:rPr>
              <a:t>Hồ</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Tuấn</a:t>
            </a:r>
            <a:r>
              <a:rPr lang="en-US" sz="2000">
                <a:solidFill>
                  <a:srgbClr val="C00000"/>
                </a:solidFill>
                <a:latin typeface="Roboto" panose="02000000000000000000" pitchFamily="2" charset="0"/>
                <a:ea typeface="Roboto" panose="02000000000000000000" pitchFamily="2" charset="0"/>
              </a:rPr>
              <a:t> Anh		20226100</a:t>
            </a:r>
          </a:p>
          <a:p>
            <a:pPr marL="285750" indent="-285750">
              <a:spcAft>
                <a:spcPts val="1200"/>
              </a:spcAft>
              <a:buFont typeface="Arial" panose="020B0604020202020204" pitchFamily="34" charset="0"/>
              <a:buChar char="•"/>
            </a:pPr>
            <a:r>
              <a:rPr lang="en-US" sz="2000">
                <a:solidFill>
                  <a:srgbClr val="C00000"/>
                </a:solidFill>
                <a:latin typeface="Roboto" panose="02000000000000000000" pitchFamily="2" charset="0"/>
                <a:ea typeface="Roboto" panose="02000000000000000000" pitchFamily="2" charset="0"/>
              </a:rPr>
              <a:t>Đào Kiên Cường	20226104</a:t>
            </a:r>
          </a:p>
          <a:p>
            <a:pPr marL="285750" indent="-285750">
              <a:spcAft>
                <a:spcPts val="1200"/>
              </a:spcAft>
              <a:buFont typeface="Arial" panose="020B0604020202020204" pitchFamily="34" charset="0"/>
              <a:buChar char="•"/>
            </a:pPr>
            <a:r>
              <a:rPr lang="en-US" sz="2000" err="1">
                <a:solidFill>
                  <a:srgbClr val="C00000"/>
                </a:solidFill>
                <a:latin typeface="Roboto" panose="02000000000000000000" pitchFamily="2" charset="0"/>
                <a:ea typeface="Roboto" panose="02000000000000000000" pitchFamily="2" charset="0"/>
              </a:rPr>
              <a:t>Nguyễn</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Tài</a:t>
            </a:r>
            <a:r>
              <a:rPr lang="en-US" sz="2000">
                <a:solidFill>
                  <a:srgbClr val="C00000"/>
                </a:solidFill>
                <a:latin typeface="Roboto" panose="02000000000000000000" pitchFamily="2" charset="0"/>
                <a:ea typeface="Roboto" panose="02000000000000000000" pitchFamily="2" charset="0"/>
              </a:rPr>
              <a:t> Hoan	20226106</a:t>
            </a:r>
          </a:p>
          <a:p>
            <a:pPr marL="285750" indent="-285750">
              <a:spcAft>
                <a:spcPts val="1200"/>
              </a:spcAft>
              <a:buFont typeface="Arial" panose="020B0604020202020204" pitchFamily="34" charset="0"/>
              <a:buChar char="•"/>
            </a:pPr>
            <a:r>
              <a:rPr lang="en-US" sz="2000" err="1">
                <a:solidFill>
                  <a:srgbClr val="C00000"/>
                </a:solidFill>
                <a:latin typeface="Roboto" panose="02000000000000000000" pitchFamily="2" charset="0"/>
                <a:ea typeface="Roboto" panose="02000000000000000000" pitchFamily="2" charset="0"/>
              </a:rPr>
              <a:t>Đỗ</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Đình</a:t>
            </a:r>
            <a:r>
              <a:rPr lang="en-US" sz="2000">
                <a:solidFill>
                  <a:srgbClr val="C00000"/>
                </a:solidFill>
                <a:latin typeface="Roboto" panose="02000000000000000000" pitchFamily="2" charset="0"/>
                <a:ea typeface="Roboto" panose="02000000000000000000" pitchFamily="2" charset="0"/>
              </a:rPr>
              <a:t> Trung	20226128</a:t>
            </a:r>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7C95-097E-8CDF-5834-2300AB39B7AD}"/>
              </a:ext>
            </a:extLst>
          </p:cNvPr>
          <p:cNvSpPr>
            <a:spLocks noGrp="1"/>
          </p:cNvSpPr>
          <p:nvPr>
            <p:ph type="title"/>
          </p:nvPr>
        </p:nvSpPr>
        <p:spPr/>
        <p:txBody>
          <a:bodyPr/>
          <a:lstStyle/>
          <a:p>
            <a:r>
              <a:rPr lang="en-US" err="1">
                <a:latin typeface="Roboto" panose="02000000000000000000" pitchFamily="2" charset="0"/>
                <a:ea typeface="Roboto" panose="02000000000000000000" pitchFamily="2" charset="0"/>
              </a:rPr>
              <a:t>Giới</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thiệu</a:t>
            </a:r>
            <a:endParaRPr lang="en-US">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E3A63DF5-F15B-6F8B-E6D5-EE08A3496A92}"/>
              </a:ext>
            </a:extLst>
          </p:cNvPr>
          <p:cNvSpPr>
            <a:spLocks noGrp="1"/>
          </p:cNvSpPr>
          <p:nvPr>
            <p:ph type="body" sz="quarter" idx="13"/>
          </p:nvPr>
        </p:nvSpPr>
        <p:spPr>
          <a:xfrm>
            <a:off x="694063" y="1032510"/>
            <a:ext cx="10884665" cy="4938713"/>
          </a:xfrm>
        </p:spPr>
        <p:txBody>
          <a:bodyPr lIns="91440" tIns="45720" rIns="91440" bIns="45720" anchor="t"/>
          <a:lstStyle/>
          <a:p>
            <a:pPr marL="0" indent="0">
              <a:buNone/>
            </a:pPr>
            <a:r>
              <a:rPr lang="en-US" sz="1800" b="1" dirty="0">
                <a:latin typeface="Roboto" panose="02000000000000000000" pitchFamily="2" charset="0"/>
                <a:ea typeface="Roboto" panose="02000000000000000000" pitchFamily="2" charset="0"/>
              </a:rPr>
              <a:t>Website </a:t>
            </a:r>
            <a:r>
              <a:rPr lang="en-US" sz="1800" b="1" dirty="0" err="1">
                <a:latin typeface="Roboto" panose="02000000000000000000" pitchFamily="2" charset="0"/>
                <a:ea typeface="Roboto" panose="02000000000000000000" pitchFamily="2" charset="0"/>
              </a:rPr>
              <a:t>quản</a:t>
            </a:r>
            <a:r>
              <a:rPr lang="en-US" sz="1800" b="1" dirty="0">
                <a:latin typeface="Roboto" panose="02000000000000000000" pitchFamily="2" charset="0"/>
                <a:ea typeface="Roboto" panose="02000000000000000000" pitchFamily="2" charset="0"/>
              </a:rPr>
              <a:t> </a:t>
            </a:r>
            <a:r>
              <a:rPr lang="en-US" sz="1800" b="1" dirty="0" err="1">
                <a:latin typeface="Roboto" panose="02000000000000000000" pitchFamily="2" charset="0"/>
                <a:ea typeface="Roboto" panose="02000000000000000000" pitchFamily="2" charset="0"/>
              </a:rPr>
              <a:t>lý</a:t>
            </a:r>
            <a:r>
              <a:rPr lang="en-US" sz="1800" b="1" dirty="0">
                <a:latin typeface="Roboto" panose="02000000000000000000" pitchFamily="2" charset="0"/>
                <a:ea typeface="Roboto" panose="02000000000000000000" pitchFamily="2" charset="0"/>
              </a:rPr>
              <a:t> </a:t>
            </a:r>
            <a:r>
              <a:rPr lang="en-US" sz="1800" b="1" dirty="0" err="1">
                <a:latin typeface="Roboto" panose="02000000000000000000" pitchFamily="2" charset="0"/>
                <a:ea typeface="Roboto" panose="02000000000000000000" pitchFamily="2" charset="0"/>
              </a:rPr>
              <a:t>dự</a:t>
            </a:r>
            <a:r>
              <a:rPr lang="en-US" sz="1800" b="1" dirty="0">
                <a:latin typeface="Roboto" panose="02000000000000000000" pitchFamily="2" charset="0"/>
                <a:ea typeface="Roboto" panose="02000000000000000000" pitchFamily="2" charset="0"/>
              </a:rPr>
              <a:t> </a:t>
            </a:r>
            <a:r>
              <a:rPr lang="en-US" sz="1800" b="1" dirty="0" err="1">
                <a:latin typeface="Roboto" panose="02000000000000000000" pitchFamily="2" charset="0"/>
                <a:ea typeface="Roboto" panose="02000000000000000000" pitchFamily="2" charset="0"/>
              </a:rPr>
              <a:t>án</a:t>
            </a:r>
            <a:r>
              <a:rPr lang="en-US" sz="1800" b="1" dirty="0">
                <a:latin typeface="Roboto" panose="02000000000000000000" pitchFamily="2" charset="0"/>
                <a:ea typeface="Roboto" panose="02000000000000000000" pitchFamily="2" charset="0"/>
              </a:rPr>
              <a:t>: </a:t>
            </a:r>
            <a:r>
              <a:rPr lang="en-US" sz="1800" dirty="0">
                <a:latin typeface="Roboto" panose="02000000000000000000" pitchFamily="2" charset="0"/>
                <a:ea typeface="Roboto" panose="02000000000000000000" pitchFamily="2" charset="0"/>
              </a:rPr>
              <a:t>Đ</a:t>
            </a:r>
            <a:r>
              <a:rPr lang="vi-VN" sz="1800" dirty="0">
                <a:effectLst/>
                <a:latin typeface="Roboto" panose="02000000000000000000" pitchFamily="2" charset="0"/>
                <a:ea typeface="Roboto" panose="02000000000000000000" pitchFamily="2" charset="0"/>
              </a:rPr>
              <a:t>ược đề xuất thiết kế dành cho các bạn sinh viên, nhân viên, quản lý, freelancer muốn làm dự án và muốn quản lý dự án một cách hiệu quả nhất, cũng như có thể xem được hiệu suất, tiến độ của dự án trong suốt thời gian làm dự án. User của ứng dụng sẽ là sinh viên, nhân viên, quản lý, freelancer, hoặc những người dùng cần quản lý và theo dõi tiến độ dự án cũng như tham gia và nhận các nhiệm vụ trong dự án. Client sẽ là các doanh nghiệp và tổ chức.</a:t>
            </a:r>
            <a:endParaRPr lang="en-US" sz="1800" dirty="0">
              <a:effectLst/>
              <a:latin typeface="Roboto" panose="02000000000000000000" pitchFamily="2" charset="0"/>
              <a:ea typeface="Roboto" panose="02000000000000000000" pitchFamily="2" charset="0"/>
            </a:endParaRPr>
          </a:p>
          <a:p>
            <a:pPr marL="0" indent="0">
              <a:buNone/>
            </a:pPr>
            <a:r>
              <a:rPr lang="en-US" sz="1800" dirty="0" err="1">
                <a:latin typeface="Roboto" panose="02000000000000000000" pitchFamily="2" charset="0"/>
                <a:ea typeface="Roboto" panose="02000000000000000000" pitchFamily="2" charset="0"/>
              </a:rPr>
              <a:t>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thống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tích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hợp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chức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năng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như</a:t>
            </a:r>
            <a:r>
              <a:rPr lang="en-US" sz="1800" dirty="0">
                <a:latin typeface="Roboto" panose="02000000000000000000" pitchFamily="2" charset="0"/>
                <a:ea typeface="Roboto" panose="02000000000000000000" pitchFamily="2" charset="0"/>
              </a:rPr>
              <a:t>:</a:t>
            </a:r>
          </a:p>
          <a:p>
            <a:r>
              <a:rPr lang="en-US" sz="1800" dirty="0" err="1">
                <a:latin typeface="Roboto"/>
                <a:ea typeface="Roboto"/>
                <a:cs typeface="Lato"/>
              </a:rPr>
              <a:t>Quản</a:t>
            </a:r>
            <a:r>
              <a:rPr lang="en-US" sz="1800" dirty="0">
                <a:latin typeface="Roboto"/>
                <a:ea typeface="Roboto"/>
                <a:cs typeface="Lato"/>
              </a:rPr>
              <a:t> </a:t>
            </a:r>
            <a:r>
              <a:rPr lang="en-US" sz="1800" dirty="0" err="1">
                <a:latin typeface="Roboto"/>
                <a:ea typeface="Roboto"/>
                <a:cs typeface="Lato"/>
              </a:rPr>
              <a:t>lý</a:t>
            </a:r>
            <a:r>
              <a:rPr lang="en-US" sz="1800" dirty="0">
                <a:latin typeface="Roboto"/>
                <a:ea typeface="Roboto"/>
                <a:cs typeface="Lato"/>
              </a:rPr>
              <a:t> </a:t>
            </a:r>
            <a:r>
              <a:rPr lang="en-US" sz="1800" dirty="0" err="1">
                <a:latin typeface="Roboto"/>
                <a:ea typeface="Roboto"/>
                <a:cs typeface="Lato"/>
              </a:rPr>
              <a:t>dự</a:t>
            </a:r>
            <a:r>
              <a:rPr lang="en-US" sz="1800" dirty="0">
                <a:latin typeface="Roboto"/>
                <a:ea typeface="Roboto"/>
                <a:cs typeface="Lato"/>
              </a:rPr>
              <a:t> </a:t>
            </a:r>
            <a:r>
              <a:rPr lang="en-US" sz="1800" dirty="0" err="1">
                <a:latin typeface="Roboto"/>
                <a:ea typeface="Roboto"/>
                <a:cs typeface="Lato"/>
              </a:rPr>
              <a:t>án</a:t>
            </a:r>
            <a:r>
              <a:rPr lang="en-US" sz="1800" dirty="0">
                <a:latin typeface="Roboto"/>
                <a:ea typeface="Roboto"/>
                <a:cs typeface="Lato"/>
              </a:rPr>
              <a:t>: </a:t>
            </a:r>
            <a:r>
              <a:rPr lang="en-US" sz="1800" dirty="0" err="1">
                <a:latin typeface="Roboto"/>
                <a:ea typeface="Roboto"/>
                <a:cs typeface="Lato"/>
              </a:rPr>
              <a:t>Thêm</a:t>
            </a:r>
            <a:r>
              <a:rPr lang="en-US" sz="1800" dirty="0">
                <a:latin typeface="Roboto"/>
                <a:ea typeface="Roboto"/>
                <a:cs typeface="Lato"/>
              </a:rPr>
              <a:t>, </a:t>
            </a:r>
            <a:r>
              <a:rPr lang="en-US" sz="1800" dirty="0" err="1">
                <a:latin typeface="Roboto"/>
                <a:ea typeface="Roboto"/>
                <a:cs typeface="Lato"/>
              </a:rPr>
              <a:t>xoá</a:t>
            </a:r>
            <a:r>
              <a:rPr lang="en-US" sz="1800" dirty="0">
                <a:latin typeface="Roboto"/>
                <a:ea typeface="Roboto"/>
                <a:cs typeface="Lato"/>
              </a:rPr>
              <a:t> </a:t>
            </a:r>
            <a:r>
              <a:rPr lang="en-US" sz="1800" dirty="0" err="1">
                <a:latin typeface="Roboto"/>
                <a:ea typeface="Roboto"/>
                <a:cs typeface="Lato"/>
              </a:rPr>
              <a:t>dự</a:t>
            </a:r>
            <a:r>
              <a:rPr lang="en-US" sz="1800" dirty="0">
                <a:latin typeface="Roboto"/>
                <a:ea typeface="Roboto"/>
                <a:cs typeface="Lato"/>
              </a:rPr>
              <a:t> </a:t>
            </a:r>
            <a:r>
              <a:rPr lang="en-US" sz="1800" dirty="0" err="1">
                <a:latin typeface="Roboto"/>
                <a:ea typeface="Roboto"/>
                <a:cs typeface="Lato"/>
              </a:rPr>
              <a:t>án</a:t>
            </a:r>
            <a:r>
              <a:rPr lang="en-US" sz="1800" dirty="0">
                <a:latin typeface="Roboto"/>
                <a:ea typeface="Roboto"/>
                <a:cs typeface="Lato"/>
              </a:rPr>
              <a:t>.</a:t>
            </a:r>
          </a:p>
          <a:p>
            <a:r>
              <a:rPr lang="en-US" sz="1800" dirty="0" err="1">
                <a:effectLst/>
                <a:latin typeface="Roboto"/>
                <a:ea typeface="Roboto"/>
                <a:cs typeface="Lato"/>
              </a:rPr>
              <a:t>Quản</a:t>
            </a:r>
            <a:r>
              <a:rPr lang="en-US" sz="1800" dirty="0">
                <a:effectLst/>
                <a:latin typeface="Roboto"/>
                <a:ea typeface="Roboto"/>
                <a:cs typeface="Lato"/>
              </a:rPr>
              <a:t> </a:t>
            </a:r>
            <a:r>
              <a:rPr lang="en-US" sz="1800" dirty="0" err="1">
                <a:effectLst/>
                <a:latin typeface="Roboto"/>
                <a:ea typeface="Roboto"/>
                <a:cs typeface="Lato"/>
              </a:rPr>
              <a:t>lý</a:t>
            </a:r>
            <a:r>
              <a:rPr lang="en-US" sz="1800" dirty="0">
                <a:effectLst/>
                <a:latin typeface="Roboto"/>
                <a:ea typeface="Roboto"/>
                <a:cs typeface="Lato"/>
              </a:rPr>
              <a:t> </a:t>
            </a:r>
            <a:r>
              <a:rPr lang="en-US" sz="1800" dirty="0" err="1">
                <a:effectLst/>
                <a:latin typeface="Roboto"/>
                <a:ea typeface="Roboto"/>
                <a:cs typeface="Lato"/>
              </a:rPr>
              <a:t>nhiệm</a:t>
            </a:r>
            <a:r>
              <a:rPr lang="en-US" sz="1800" dirty="0">
                <a:effectLst/>
                <a:latin typeface="Roboto"/>
                <a:ea typeface="Roboto"/>
                <a:cs typeface="Lato"/>
              </a:rPr>
              <a:t> </a:t>
            </a:r>
            <a:r>
              <a:rPr lang="en-US" sz="1800" dirty="0" err="1">
                <a:effectLst/>
                <a:latin typeface="Roboto"/>
                <a:ea typeface="Roboto"/>
                <a:cs typeface="Lato"/>
              </a:rPr>
              <a:t>vụ</a:t>
            </a:r>
            <a:r>
              <a:rPr lang="en-US" sz="1800" dirty="0">
                <a:effectLst/>
                <a:latin typeface="Roboto"/>
                <a:ea typeface="Roboto"/>
                <a:cs typeface="Lato"/>
              </a:rPr>
              <a:t>: </a:t>
            </a:r>
            <a:r>
              <a:rPr lang="en-US" sz="1800" dirty="0" err="1">
                <a:effectLst/>
                <a:latin typeface="Roboto"/>
                <a:ea typeface="Roboto"/>
                <a:cs typeface="Lato"/>
              </a:rPr>
              <a:t>Thêm</a:t>
            </a:r>
            <a:r>
              <a:rPr lang="en-US" sz="1800" dirty="0">
                <a:effectLst/>
                <a:latin typeface="Roboto"/>
                <a:ea typeface="Roboto"/>
                <a:cs typeface="Lato"/>
              </a:rPr>
              <a:t>, </a:t>
            </a:r>
            <a:r>
              <a:rPr lang="en-US" sz="1800" dirty="0" err="1">
                <a:effectLst/>
                <a:latin typeface="Roboto"/>
                <a:ea typeface="Roboto"/>
                <a:cs typeface="Lato"/>
              </a:rPr>
              <a:t>sửa</a:t>
            </a:r>
            <a:r>
              <a:rPr lang="en-US" sz="1800" dirty="0">
                <a:latin typeface="Roboto"/>
                <a:ea typeface="Roboto"/>
                <a:cs typeface="Lato"/>
              </a:rPr>
              <a:t>,</a:t>
            </a:r>
            <a:r>
              <a:rPr lang="en-US" sz="1800" dirty="0">
                <a:effectLst/>
                <a:latin typeface="Roboto"/>
                <a:ea typeface="Roboto"/>
                <a:cs typeface="Lato"/>
              </a:rPr>
              <a:t> </a:t>
            </a:r>
            <a:r>
              <a:rPr lang="en-US" sz="1800" dirty="0" err="1">
                <a:effectLst/>
                <a:latin typeface="Roboto"/>
                <a:ea typeface="Roboto"/>
                <a:cs typeface="Lato"/>
              </a:rPr>
              <a:t>xoá</a:t>
            </a:r>
            <a:r>
              <a:rPr lang="en-US" sz="1800" dirty="0">
                <a:effectLst/>
                <a:latin typeface="Roboto"/>
                <a:ea typeface="Roboto"/>
                <a:cs typeface="Lato"/>
              </a:rPr>
              <a:t> </a:t>
            </a:r>
            <a:r>
              <a:rPr lang="en-US" sz="1800" dirty="0" err="1">
                <a:effectLst/>
                <a:latin typeface="Roboto"/>
                <a:ea typeface="Roboto"/>
                <a:cs typeface="Lato"/>
              </a:rPr>
              <a:t>nhiệm</a:t>
            </a:r>
            <a:r>
              <a:rPr lang="en-US" sz="1800" dirty="0">
                <a:effectLst/>
                <a:latin typeface="Roboto"/>
                <a:ea typeface="Roboto"/>
                <a:cs typeface="Lato"/>
              </a:rPr>
              <a:t> </a:t>
            </a:r>
            <a:r>
              <a:rPr lang="en-US" sz="1800" dirty="0" err="1">
                <a:effectLst/>
                <a:latin typeface="Roboto"/>
                <a:ea typeface="Roboto"/>
                <a:cs typeface="Lato"/>
              </a:rPr>
              <a:t>vụ</a:t>
            </a:r>
            <a:r>
              <a:rPr lang="en-US" sz="1800" dirty="0">
                <a:effectLst/>
                <a:latin typeface="Roboto"/>
                <a:ea typeface="Roboto"/>
                <a:cs typeface="Lato"/>
              </a:rPr>
              <a:t>.</a:t>
            </a:r>
          </a:p>
          <a:p>
            <a:r>
              <a:rPr lang="en-US" sz="1800" dirty="0" err="1">
                <a:latin typeface="Roboto"/>
                <a:ea typeface="Roboto"/>
                <a:cs typeface="Lato"/>
              </a:rPr>
              <a:t>Quản</a:t>
            </a:r>
            <a:r>
              <a:rPr lang="en-US" sz="1800" dirty="0">
                <a:latin typeface="Roboto"/>
                <a:ea typeface="Roboto"/>
                <a:cs typeface="Lato"/>
              </a:rPr>
              <a:t> </a:t>
            </a:r>
            <a:r>
              <a:rPr lang="en-US" sz="1800" dirty="0" err="1">
                <a:latin typeface="Roboto"/>
                <a:ea typeface="Roboto"/>
                <a:cs typeface="Lato"/>
              </a:rPr>
              <a:t>lý</a:t>
            </a:r>
            <a:r>
              <a:rPr lang="en-US" sz="1800" dirty="0">
                <a:latin typeface="Roboto"/>
                <a:ea typeface="Roboto"/>
                <a:cs typeface="Lato"/>
              </a:rPr>
              <a:t> </a:t>
            </a:r>
            <a:r>
              <a:rPr lang="en-US" sz="1800" dirty="0" err="1">
                <a:latin typeface="Roboto"/>
                <a:ea typeface="Roboto"/>
                <a:cs typeface="Lato"/>
              </a:rPr>
              <a:t>thành</a:t>
            </a:r>
            <a:r>
              <a:rPr lang="en-US" sz="1800" dirty="0">
                <a:latin typeface="Roboto"/>
                <a:ea typeface="Roboto"/>
                <a:cs typeface="Lato"/>
              </a:rPr>
              <a:t> </a:t>
            </a:r>
            <a:r>
              <a:rPr lang="en-US" sz="1800" dirty="0" err="1">
                <a:latin typeface="Roboto"/>
                <a:ea typeface="Roboto"/>
                <a:cs typeface="Lato"/>
              </a:rPr>
              <a:t>viên</a:t>
            </a:r>
            <a:r>
              <a:rPr lang="en-US" sz="1800" dirty="0">
                <a:latin typeface="Roboto"/>
                <a:ea typeface="Roboto"/>
                <a:cs typeface="Lato"/>
              </a:rPr>
              <a:t> </a:t>
            </a:r>
            <a:r>
              <a:rPr lang="en-US" sz="1800" dirty="0" err="1">
                <a:latin typeface="Roboto"/>
                <a:ea typeface="Roboto"/>
                <a:cs typeface="Lato"/>
              </a:rPr>
              <a:t>trong</a:t>
            </a:r>
            <a:r>
              <a:rPr lang="en-US" sz="1800" dirty="0">
                <a:latin typeface="Roboto"/>
                <a:ea typeface="Roboto"/>
                <a:cs typeface="Lato"/>
              </a:rPr>
              <a:t> </a:t>
            </a:r>
            <a:r>
              <a:rPr lang="en-US" sz="1800" dirty="0" err="1">
                <a:latin typeface="Roboto"/>
                <a:ea typeface="Roboto"/>
                <a:cs typeface="Lato"/>
              </a:rPr>
              <a:t>dự</a:t>
            </a:r>
            <a:r>
              <a:rPr lang="en-US" sz="1800" dirty="0">
                <a:latin typeface="Roboto"/>
                <a:ea typeface="Roboto"/>
                <a:cs typeface="Lato"/>
              </a:rPr>
              <a:t> </a:t>
            </a:r>
            <a:r>
              <a:rPr lang="en-US" sz="1800" dirty="0" err="1">
                <a:latin typeface="Roboto"/>
                <a:ea typeface="Roboto"/>
                <a:cs typeface="Lato"/>
              </a:rPr>
              <a:t>án</a:t>
            </a:r>
            <a:r>
              <a:rPr lang="en-US" sz="1800" dirty="0">
                <a:latin typeface="Roboto"/>
                <a:ea typeface="Roboto"/>
                <a:cs typeface="Lato"/>
              </a:rPr>
              <a:t>: </a:t>
            </a:r>
            <a:r>
              <a:rPr lang="en-US" sz="1800" dirty="0" err="1">
                <a:latin typeface="Roboto"/>
                <a:ea typeface="Roboto"/>
                <a:cs typeface="Lato"/>
              </a:rPr>
              <a:t>Thêm</a:t>
            </a:r>
            <a:r>
              <a:rPr lang="en-US" sz="1800" dirty="0">
                <a:latin typeface="Roboto"/>
                <a:ea typeface="Roboto"/>
                <a:cs typeface="Lato"/>
              </a:rPr>
              <a:t>, </a:t>
            </a:r>
            <a:r>
              <a:rPr lang="en-US" sz="1800" dirty="0" err="1">
                <a:latin typeface="Roboto"/>
                <a:ea typeface="Roboto"/>
                <a:cs typeface="Lato"/>
              </a:rPr>
              <a:t>xoá</a:t>
            </a:r>
            <a:r>
              <a:rPr lang="en-US" sz="1800" dirty="0">
                <a:latin typeface="Roboto"/>
                <a:ea typeface="Roboto"/>
                <a:cs typeface="Lato"/>
              </a:rPr>
              <a:t> </a:t>
            </a:r>
            <a:r>
              <a:rPr lang="en-US" sz="1800" dirty="0" err="1">
                <a:latin typeface="Roboto"/>
                <a:ea typeface="Roboto"/>
                <a:cs typeface="Lato"/>
              </a:rPr>
              <a:t>thành</a:t>
            </a:r>
            <a:r>
              <a:rPr lang="en-US" sz="1800" dirty="0">
                <a:latin typeface="Roboto"/>
                <a:ea typeface="Roboto"/>
                <a:cs typeface="Lato"/>
              </a:rPr>
              <a:t> </a:t>
            </a:r>
            <a:r>
              <a:rPr lang="en-US" sz="1800" dirty="0" err="1">
                <a:latin typeface="Roboto"/>
                <a:ea typeface="Roboto"/>
                <a:cs typeface="Lato"/>
              </a:rPr>
              <a:t>viên</a:t>
            </a:r>
            <a:r>
              <a:rPr lang="en-US" sz="1800" dirty="0">
                <a:latin typeface="Roboto"/>
                <a:ea typeface="Roboto"/>
                <a:cs typeface="Lato"/>
              </a:rPr>
              <a:t>, </a:t>
            </a:r>
            <a:r>
              <a:rPr lang="en-US" sz="1800" dirty="0" err="1">
                <a:latin typeface="Roboto"/>
                <a:ea typeface="Roboto"/>
                <a:cs typeface="Lato"/>
              </a:rPr>
              <a:t>gán</a:t>
            </a:r>
            <a:r>
              <a:rPr lang="en-US" sz="1800" dirty="0">
                <a:latin typeface="Roboto"/>
                <a:ea typeface="Roboto"/>
                <a:cs typeface="Lato"/>
              </a:rPr>
              <a:t> </a:t>
            </a:r>
            <a:r>
              <a:rPr lang="en-US" sz="1800" dirty="0" err="1">
                <a:latin typeface="Roboto"/>
                <a:ea typeface="Roboto"/>
                <a:cs typeface="Lato"/>
              </a:rPr>
              <a:t>nhiệm</a:t>
            </a:r>
            <a:r>
              <a:rPr lang="en-US" sz="1800" dirty="0">
                <a:latin typeface="Roboto"/>
                <a:ea typeface="Roboto"/>
                <a:cs typeface="Lato"/>
              </a:rPr>
              <a:t> </a:t>
            </a:r>
            <a:r>
              <a:rPr lang="en-US" sz="1800" dirty="0" err="1">
                <a:latin typeface="Roboto"/>
                <a:ea typeface="Roboto"/>
                <a:cs typeface="Lato"/>
              </a:rPr>
              <a:t>vụ</a:t>
            </a:r>
            <a:r>
              <a:rPr lang="en-US" sz="1800" dirty="0">
                <a:latin typeface="Roboto"/>
                <a:ea typeface="Roboto"/>
                <a:cs typeface="Lato"/>
              </a:rPr>
              <a:t> </a:t>
            </a:r>
            <a:r>
              <a:rPr lang="en-US" sz="1800" dirty="0" err="1">
                <a:latin typeface="Roboto"/>
                <a:ea typeface="Roboto"/>
                <a:cs typeface="Lato"/>
              </a:rPr>
              <a:t>cho</a:t>
            </a:r>
            <a:r>
              <a:rPr lang="en-US" sz="1800" dirty="0">
                <a:latin typeface="Roboto"/>
                <a:ea typeface="Roboto"/>
                <a:cs typeface="Lato"/>
              </a:rPr>
              <a:t> </a:t>
            </a:r>
            <a:r>
              <a:rPr lang="en-US" sz="1800" dirty="0" err="1">
                <a:latin typeface="Roboto"/>
                <a:ea typeface="Roboto"/>
                <a:cs typeface="Lato"/>
              </a:rPr>
              <a:t>thành</a:t>
            </a:r>
            <a:r>
              <a:rPr lang="en-US" sz="1800" dirty="0">
                <a:latin typeface="Roboto"/>
                <a:ea typeface="Roboto"/>
                <a:cs typeface="Lato"/>
              </a:rPr>
              <a:t> </a:t>
            </a:r>
            <a:r>
              <a:rPr lang="en-US" sz="1800" dirty="0" err="1">
                <a:latin typeface="Roboto"/>
                <a:ea typeface="Roboto"/>
                <a:cs typeface="Lato"/>
              </a:rPr>
              <a:t>viên</a:t>
            </a:r>
            <a:r>
              <a:rPr lang="en-US" sz="1800" dirty="0">
                <a:latin typeface="Roboto"/>
                <a:ea typeface="Roboto"/>
                <a:cs typeface="Lato"/>
              </a:rPr>
              <a:t>.</a:t>
            </a:r>
          </a:p>
          <a:p>
            <a:r>
              <a:rPr lang="en-US" sz="1800" dirty="0">
                <a:latin typeface="Roboto"/>
                <a:ea typeface="Roboto"/>
                <a:cs typeface="Lato"/>
              </a:rPr>
              <a:t>Thông </a:t>
            </a:r>
            <a:r>
              <a:rPr lang="en-US" sz="1800" dirty="0" err="1">
                <a:latin typeface="Roboto"/>
                <a:ea typeface="Roboto"/>
                <a:cs typeface="Lato"/>
              </a:rPr>
              <a:t>báo</a:t>
            </a:r>
            <a:r>
              <a:rPr lang="en-US" sz="1800" dirty="0">
                <a:latin typeface="Roboto"/>
                <a:ea typeface="Roboto"/>
                <a:cs typeface="Lato"/>
              </a:rPr>
              <a:t> </a:t>
            </a:r>
            <a:r>
              <a:rPr lang="en-US" sz="1800" dirty="0" err="1">
                <a:latin typeface="Roboto"/>
                <a:ea typeface="Roboto"/>
                <a:cs typeface="Lato"/>
              </a:rPr>
              <a:t>nhắc</a:t>
            </a:r>
            <a:r>
              <a:rPr lang="en-US" sz="1800" dirty="0">
                <a:latin typeface="Roboto"/>
                <a:ea typeface="Roboto"/>
                <a:cs typeface="Lato"/>
              </a:rPr>
              <a:t> </a:t>
            </a:r>
            <a:r>
              <a:rPr lang="en-US" sz="1800" dirty="0" err="1">
                <a:latin typeface="Roboto"/>
                <a:ea typeface="Roboto"/>
                <a:cs typeface="Lato"/>
              </a:rPr>
              <a:t>nhở</a:t>
            </a:r>
            <a:r>
              <a:rPr lang="en-US" sz="1800" dirty="0">
                <a:latin typeface="Roboto"/>
                <a:ea typeface="Roboto"/>
                <a:cs typeface="Lato"/>
              </a:rPr>
              <a:t> </a:t>
            </a:r>
            <a:r>
              <a:rPr lang="en-US" sz="1800" dirty="0" err="1">
                <a:latin typeface="Roboto"/>
                <a:ea typeface="Roboto"/>
                <a:cs typeface="Lato"/>
              </a:rPr>
              <a:t>nhiệm</a:t>
            </a:r>
            <a:r>
              <a:rPr lang="en-US" sz="1800" dirty="0">
                <a:latin typeface="Roboto"/>
                <a:ea typeface="Roboto"/>
                <a:cs typeface="Lato"/>
              </a:rPr>
              <a:t> </a:t>
            </a:r>
            <a:r>
              <a:rPr lang="en-US" sz="1800" dirty="0" err="1">
                <a:latin typeface="Roboto"/>
                <a:ea typeface="Roboto"/>
                <a:cs typeface="Lato"/>
              </a:rPr>
              <a:t>vụ</a:t>
            </a:r>
            <a:r>
              <a:rPr lang="en-US" sz="1800" dirty="0">
                <a:latin typeface="Roboto"/>
                <a:ea typeface="Roboto"/>
                <a:cs typeface="Lato"/>
              </a:rPr>
              <a:t> </a:t>
            </a:r>
            <a:r>
              <a:rPr lang="en-US" sz="1800" dirty="0" err="1">
                <a:latin typeface="Roboto"/>
                <a:ea typeface="Roboto"/>
                <a:cs typeface="Lato"/>
              </a:rPr>
              <a:t>và</a:t>
            </a:r>
            <a:r>
              <a:rPr lang="en-US" sz="1800" dirty="0">
                <a:latin typeface="Roboto"/>
                <a:ea typeface="Roboto"/>
                <a:cs typeface="Lato"/>
              </a:rPr>
              <a:t> deadline </a:t>
            </a:r>
            <a:r>
              <a:rPr lang="en-US" sz="1800" dirty="0" err="1">
                <a:latin typeface="Roboto"/>
                <a:ea typeface="Roboto"/>
                <a:cs typeface="Lato"/>
              </a:rPr>
              <a:t>cho</a:t>
            </a:r>
            <a:r>
              <a:rPr lang="en-US" sz="1800" dirty="0">
                <a:latin typeface="Roboto"/>
                <a:ea typeface="Roboto"/>
                <a:cs typeface="Lato"/>
              </a:rPr>
              <a:t> </a:t>
            </a:r>
            <a:r>
              <a:rPr lang="en-US" sz="1800" dirty="0" err="1">
                <a:latin typeface="Roboto"/>
                <a:ea typeface="Roboto"/>
                <a:cs typeface="Lato"/>
              </a:rPr>
              <a:t>các</a:t>
            </a:r>
            <a:r>
              <a:rPr lang="en-US" sz="1800" dirty="0">
                <a:latin typeface="Roboto"/>
                <a:ea typeface="Roboto"/>
                <a:cs typeface="Lato"/>
              </a:rPr>
              <a:t> </a:t>
            </a:r>
            <a:r>
              <a:rPr lang="en-US" sz="1800" dirty="0" err="1">
                <a:latin typeface="Roboto"/>
                <a:ea typeface="Roboto"/>
                <a:cs typeface="Lato"/>
              </a:rPr>
              <a:t>thành</a:t>
            </a:r>
            <a:r>
              <a:rPr lang="en-US" sz="1800" dirty="0">
                <a:latin typeface="Roboto"/>
                <a:ea typeface="Roboto"/>
                <a:cs typeface="Lato"/>
              </a:rPr>
              <a:t> </a:t>
            </a:r>
            <a:r>
              <a:rPr lang="en-US" sz="1800" dirty="0" err="1">
                <a:latin typeface="Roboto"/>
                <a:ea typeface="Roboto"/>
                <a:cs typeface="Lato"/>
              </a:rPr>
              <a:t>viên</a:t>
            </a:r>
            <a:endParaRPr lang="en-US" sz="1800" dirty="0">
              <a:latin typeface="Roboto"/>
              <a:ea typeface="Roboto"/>
              <a:cs typeface="Lato"/>
            </a:endParaRPr>
          </a:p>
          <a:p>
            <a:r>
              <a:rPr lang="en-US" sz="1800" dirty="0" err="1">
                <a:latin typeface="Roboto"/>
                <a:ea typeface="Roboto"/>
                <a:cs typeface="Lato"/>
              </a:rPr>
              <a:t>Cập</a:t>
            </a:r>
            <a:r>
              <a:rPr lang="en-US" sz="1800" dirty="0">
                <a:latin typeface="Roboto"/>
                <a:ea typeface="Roboto"/>
                <a:cs typeface="Lato"/>
              </a:rPr>
              <a:t> </a:t>
            </a:r>
            <a:r>
              <a:rPr lang="en-US" sz="1800" dirty="0" err="1">
                <a:latin typeface="Roboto"/>
                <a:ea typeface="Roboto"/>
                <a:cs typeface="Lato"/>
              </a:rPr>
              <a:t>nhật</a:t>
            </a:r>
            <a:r>
              <a:rPr lang="en-US" sz="1800" dirty="0">
                <a:latin typeface="Roboto"/>
                <a:ea typeface="Roboto"/>
                <a:cs typeface="Lato"/>
              </a:rPr>
              <a:t> </a:t>
            </a:r>
            <a:r>
              <a:rPr lang="en-US" sz="1800" dirty="0" err="1">
                <a:latin typeface="Roboto"/>
                <a:ea typeface="Roboto"/>
                <a:cs typeface="Lato"/>
              </a:rPr>
              <a:t>tiến</a:t>
            </a:r>
            <a:r>
              <a:rPr lang="en-US" sz="1800" dirty="0">
                <a:latin typeface="Roboto"/>
                <a:ea typeface="Roboto"/>
                <a:cs typeface="Lato"/>
              </a:rPr>
              <a:t> </a:t>
            </a:r>
            <a:r>
              <a:rPr lang="en-US" sz="1800" dirty="0" err="1">
                <a:latin typeface="Roboto"/>
                <a:ea typeface="Roboto"/>
                <a:cs typeface="Lato"/>
              </a:rPr>
              <a:t>độ</a:t>
            </a:r>
            <a:r>
              <a:rPr lang="en-US" sz="1800" dirty="0">
                <a:latin typeface="Roboto"/>
                <a:ea typeface="Roboto"/>
                <a:cs typeface="Lato"/>
              </a:rPr>
              <a:t> </a:t>
            </a:r>
            <a:r>
              <a:rPr lang="en-US" sz="1800" dirty="0" err="1">
                <a:latin typeface="Roboto"/>
                <a:ea typeface="Roboto"/>
                <a:cs typeface="Lato"/>
              </a:rPr>
              <a:t>và</a:t>
            </a:r>
            <a:r>
              <a:rPr lang="en-US" sz="1800" dirty="0">
                <a:latin typeface="Roboto"/>
                <a:ea typeface="Roboto"/>
                <a:cs typeface="Lato"/>
              </a:rPr>
              <a:t> </a:t>
            </a:r>
            <a:r>
              <a:rPr lang="en-US" sz="1800" dirty="0" err="1">
                <a:latin typeface="Roboto"/>
                <a:ea typeface="Roboto"/>
                <a:cs typeface="Lato"/>
              </a:rPr>
              <a:t>trạng</a:t>
            </a:r>
            <a:r>
              <a:rPr lang="en-US" sz="1800" dirty="0">
                <a:latin typeface="Roboto"/>
                <a:ea typeface="Roboto"/>
                <a:cs typeface="Lato"/>
              </a:rPr>
              <a:t> </a:t>
            </a:r>
            <a:r>
              <a:rPr lang="en-US" sz="1800" dirty="0" err="1">
                <a:latin typeface="Roboto"/>
                <a:ea typeface="Roboto"/>
                <a:cs typeface="Lato"/>
              </a:rPr>
              <a:t>thái</a:t>
            </a:r>
            <a:r>
              <a:rPr lang="en-US" sz="1800" dirty="0">
                <a:latin typeface="Roboto"/>
                <a:ea typeface="Roboto"/>
                <a:cs typeface="Lato"/>
              </a:rPr>
              <a:t> </a:t>
            </a:r>
            <a:r>
              <a:rPr lang="en-US" sz="1800" dirty="0" err="1">
                <a:latin typeface="Roboto"/>
                <a:ea typeface="Roboto"/>
                <a:cs typeface="Lato"/>
              </a:rPr>
              <a:t>nhiệm</a:t>
            </a:r>
            <a:r>
              <a:rPr lang="en-US" sz="1800" dirty="0">
                <a:latin typeface="Roboto"/>
                <a:ea typeface="Roboto"/>
                <a:cs typeface="Lato"/>
              </a:rPr>
              <a:t> </a:t>
            </a:r>
            <a:r>
              <a:rPr lang="en-US" sz="1800" dirty="0" err="1">
                <a:latin typeface="Roboto"/>
                <a:ea typeface="Roboto"/>
                <a:cs typeface="Lato"/>
              </a:rPr>
              <a:t>vụ</a:t>
            </a:r>
            <a:endParaRPr lang="en-US" sz="1800" dirty="0">
              <a:latin typeface="Roboto"/>
              <a:ea typeface="Roboto"/>
              <a:cs typeface="Lato"/>
            </a:endParaRPr>
          </a:p>
          <a:p>
            <a:r>
              <a:rPr lang="en-US" sz="1800" dirty="0" err="1">
                <a:effectLst/>
                <a:latin typeface="Roboto"/>
                <a:ea typeface="Roboto"/>
                <a:cs typeface="Lato"/>
              </a:rPr>
              <a:t>Báo</a:t>
            </a:r>
            <a:r>
              <a:rPr lang="en-US" sz="1800" dirty="0">
                <a:effectLst/>
                <a:latin typeface="Roboto"/>
                <a:ea typeface="Roboto"/>
                <a:cs typeface="Lato"/>
              </a:rPr>
              <a:t> </a:t>
            </a:r>
            <a:r>
              <a:rPr lang="en-US" sz="1800" dirty="0" err="1">
                <a:effectLst/>
                <a:latin typeface="Roboto"/>
                <a:ea typeface="Roboto"/>
                <a:cs typeface="Lato"/>
              </a:rPr>
              <a:t>cáo</a:t>
            </a:r>
            <a:r>
              <a:rPr lang="en-US" sz="1800" dirty="0">
                <a:effectLst/>
                <a:latin typeface="Roboto"/>
                <a:ea typeface="Roboto"/>
                <a:cs typeface="Lato"/>
              </a:rPr>
              <a:t> </a:t>
            </a:r>
            <a:r>
              <a:rPr lang="en-US" sz="1800" dirty="0" err="1">
                <a:effectLst/>
                <a:latin typeface="Roboto"/>
                <a:ea typeface="Roboto"/>
                <a:cs typeface="Lato"/>
              </a:rPr>
              <a:t>và</a:t>
            </a:r>
            <a:r>
              <a:rPr lang="en-US" sz="1800" dirty="0">
                <a:effectLst/>
                <a:latin typeface="Roboto"/>
                <a:ea typeface="Roboto"/>
                <a:cs typeface="Lato"/>
              </a:rPr>
              <a:t> </a:t>
            </a:r>
            <a:r>
              <a:rPr lang="en-US" sz="1800" dirty="0" err="1">
                <a:effectLst/>
                <a:latin typeface="Roboto"/>
                <a:ea typeface="Roboto"/>
                <a:cs typeface="Lato"/>
              </a:rPr>
              <a:t>thống</a:t>
            </a:r>
            <a:r>
              <a:rPr lang="en-US" sz="1800" dirty="0">
                <a:effectLst/>
                <a:latin typeface="Roboto"/>
                <a:ea typeface="Roboto"/>
                <a:cs typeface="Lato"/>
              </a:rPr>
              <a:t> </a:t>
            </a:r>
            <a:r>
              <a:rPr lang="en-US" sz="1800" dirty="0" err="1">
                <a:effectLst/>
                <a:latin typeface="Roboto"/>
                <a:ea typeface="Roboto"/>
                <a:cs typeface="Lato"/>
              </a:rPr>
              <a:t>kê</a:t>
            </a:r>
            <a:r>
              <a:rPr lang="en-US" sz="1800" dirty="0">
                <a:latin typeface="Roboto"/>
                <a:ea typeface="Roboto"/>
                <a:cs typeface="Lato"/>
              </a:rPr>
              <a:t>: Cung </a:t>
            </a:r>
            <a:r>
              <a:rPr lang="en-US" sz="1800" dirty="0" err="1">
                <a:latin typeface="Roboto"/>
                <a:ea typeface="Roboto"/>
                <a:cs typeface="Lato"/>
              </a:rPr>
              <a:t>cấp</a:t>
            </a:r>
            <a:r>
              <a:rPr lang="en-US" sz="1800" dirty="0">
                <a:latin typeface="Roboto"/>
                <a:ea typeface="Roboto"/>
                <a:cs typeface="Lato"/>
              </a:rPr>
              <a:t> </a:t>
            </a:r>
            <a:r>
              <a:rPr lang="en-US" sz="1800" dirty="0" err="1">
                <a:latin typeface="Roboto"/>
                <a:ea typeface="Roboto"/>
                <a:cs typeface="Lato"/>
              </a:rPr>
              <a:t>dữ</a:t>
            </a:r>
            <a:r>
              <a:rPr lang="en-US" sz="1800" dirty="0">
                <a:latin typeface="Roboto"/>
                <a:ea typeface="Roboto"/>
                <a:cs typeface="Lato"/>
              </a:rPr>
              <a:t> </a:t>
            </a:r>
            <a:r>
              <a:rPr lang="en-US" sz="1800" dirty="0" err="1">
                <a:latin typeface="Roboto"/>
                <a:ea typeface="Roboto"/>
                <a:cs typeface="Lato"/>
              </a:rPr>
              <a:t>liệu</a:t>
            </a:r>
            <a:r>
              <a:rPr lang="en-US" sz="1800" dirty="0">
                <a:latin typeface="Roboto"/>
                <a:ea typeface="Roboto"/>
                <a:cs typeface="Lato"/>
              </a:rPr>
              <a:t> </a:t>
            </a:r>
            <a:r>
              <a:rPr lang="en-US" sz="1800" dirty="0" err="1">
                <a:latin typeface="Roboto"/>
                <a:ea typeface="Roboto"/>
                <a:cs typeface="Lato"/>
              </a:rPr>
              <a:t>trực</a:t>
            </a:r>
            <a:r>
              <a:rPr lang="en-US" sz="1800" dirty="0">
                <a:latin typeface="Roboto"/>
                <a:ea typeface="Roboto"/>
                <a:cs typeface="Lato"/>
              </a:rPr>
              <a:t> </a:t>
            </a:r>
            <a:r>
              <a:rPr lang="en-US" sz="1800" dirty="0" err="1">
                <a:latin typeface="Roboto"/>
                <a:ea typeface="Roboto"/>
                <a:cs typeface="Lato"/>
              </a:rPr>
              <a:t>quan</a:t>
            </a:r>
            <a:r>
              <a:rPr lang="en-US" sz="1800" dirty="0">
                <a:latin typeface="Roboto"/>
                <a:ea typeface="Roboto"/>
                <a:cs typeface="Lato"/>
              </a:rPr>
              <a:t> </a:t>
            </a:r>
            <a:r>
              <a:rPr lang="en-US" sz="1800" dirty="0" err="1">
                <a:latin typeface="Roboto"/>
                <a:ea typeface="Roboto"/>
                <a:cs typeface="Lato"/>
              </a:rPr>
              <a:t>giúp</a:t>
            </a:r>
            <a:r>
              <a:rPr lang="en-US" sz="1800" dirty="0">
                <a:latin typeface="Roboto"/>
                <a:ea typeface="Roboto"/>
                <a:cs typeface="Lato"/>
              </a:rPr>
              <a:t> </a:t>
            </a:r>
            <a:r>
              <a:rPr lang="en-US" sz="1800" dirty="0" err="1">
                <a:latin typeface="Roboto"/>
                <a:ea typeface="Roboto"/>
                <a:cs typeface="Lato"/>
              </a:rPr>
              <a:t>đánh</a:t>
            </a:r>
            <a:r>
              <a:rPr lang="en-US" sz="1800" dirty="0">
                <a:latin typeface="Roboto"/>
                <a:ea typeface="Roboto"/>
                <a:cs typeface="Lato"/>
              </a:rPr>
              <a:t> </a:t>
            </a:r>
            <a:r>
              <a:rPr lang="en-US" sz="1800" dirty="0" err="1">
                <a:latin typeface="Roboto"/>
                <a:ea typeface="Roboto"/>
                <a:cs typeface="Lato"/>
              </a:rPr>
              <a:t>giá</a:t>
            </a:r>
            <a:r>
              <a:rPr lang="en-US" sz="1800" dirty="0">
                <a:latin typeface="Roboto"/>
                <a:ea typeface="Roboto"/>
                <a:cs typeface="Lato"/>
              </a:rPr>
              <a:t> </a:t>
            </a:r>
            <a:r>
              <a:rPr lang="en-US" sz="1800" dirty="0" err="1">
                <a:latin typeface="Roboto"/>
                <a:ea typeface="Roboto"/>
                <a:cs typeface="Lato"/>
              </a:rPr>
              <a:t>hiệu</a:t>
            </a:r>
            <a:r>
              <a:rPr lang="en-US" sz="1800" dirty="0">
                <a:latin typeface="Roboto"/>
                <a:ea typeface="Roboto"/>
                <a:cs typeface="Lato"/>
              </a:rPr>
              <a:t> </a:t>
            </a:r>
            <a:r>
              <a:rPr lang="en-US" sz="1800" dirty="0" err="1">
                <a:latin typeface="Roboto"/>
                <a:ea typeface="Roboto"/>
                <a:cs typeface="Lato"/>
              </a:rPr>
              <a:t>quả</a:t>
            </a:r>
            <a:r>
              <a:rPr lang="en-US" sz="1800" dirty="0">
                <a:latin typeface="Roboto"/>
                <a:ea typeface="Roboto"/>
                <a:cs typeface="Lato"/>
              </a:rPr>
              <a:t> </a:t>
            </a:r>
            <a:r>
              <a:rPr lang="en-US" sz="1800" dirty="0" err="1">
                <a:latin typeface="Roboto"/>
                <a:ea typeface="Roboto"/>
                <a:cs typeface="Lato"/>
              </a:rPr>
              <a:t>làm</a:t>
            </a:r>
            <a:r>
              <a:rPr lang="en-US" sz="1800" dirty="0">
                <a:latin typeface="Roboto"/>
                <a:ea typeface="Roboto"/>
                <a:cs typeface="Lato"/>
              </a:rPr>
              <a:t> </a:t>
            </a:r>
            <a:r>
              <a:rPr lang="en-US" sz="1800" dirty="0" err="1">
                <a:latin typeface="Roboto"/>
                <a:ea typeface="Roboto"/>
                <a:cs typeface="Lato"/>
              </a:rPr>
              <a:t>việc</a:t>
            </a:r>
            <a:r>
              <a:rPr lang="en-US" sz="1800" dirty="0">
                <a:latin typeface="Roboto"/>
                <a:ea typeface="Roboto"/>
                <a:cs typeface="Lato"/>
              </a:rPr>
              <a:t> </a:t>
            </a:r>
            <a:r>
              <a:rPr lang="en-US" sz="1800" dirty="0" err="1">
                <a:latin typeface="Roboto"/>
                <a:ea typeface="Roboto"/>
                <a:cs typeface="Lato"/>
              </a:rPr>
              <a:t>của</a:t>
            </a:r>
            <a:r>
              <a:rPr lang="en-US" sz="1800" dirty="0">
                <a:latin typeface="Roboto"/>
                <a:ea typeface="Roboto"/>
                <a:cs typeface="Lato"/>
              </a:rPr>
              <a:t> </a:t>
            </a:r>
            <a:r>
              <a:rPr lang="en-US" sz="1800" dirty="0" err="1">
                <a:latin typeface="Roboto"/>
                <a:ea typeface="Roboto"/>
                <a:cs typeface="Lato"/>
              </a:rPr>
              <a:t>các</a:t>
            </a:r>
            <a:r>
              <a:rPr lang="en-US" sz="1800" dirty="0">
                <a:latin typeface="Roboto"/>
                <a:ea typeface="Roboto"/>
                <a:cs typeface="Lato"/>
              </a:rPr>
              <a:t> </a:t>
            </a:r>
            <a:r>
              <a:rPr lang="en-US" sz="1800" dirty="0" err="1">
                <a:latin typeface="Roboto"/>
                <a:ea typeface="Roboto"/>
                <a:cs typeface="Lato"/>
              </a:rPr>
              <a:t>thành</a:t>
            </a:r>
            <a:r>
              <a:rPr lang="en-US" sz="1800" dirty="0">
                <a:latin typeface="Roboto"/>
                <a:ea typeface="Roboto"/>
                <a:cs typeface="Lato"/>
              </a:rPr>
              <a:t> </a:t>
            </a:r>
            <a:r>
              <a:rPr lang="en-US" sz="1800" dirty="0" err="1">
                <a:latin typeface="Roboto"/>
                <a:ea typeface="Roboto"/>
                <a:cs typeface="Lato"/>
              </a:rPr>
              <a:t>viên</a:t>
            </a:r>
            <a:r>
              <a:rPr lang="en-US" sz="1800" dirty="0">
                <a:latin typeface="Roboto"/>
                <a:ea typeface="Roboto"/>
                <a:cs typeface="Lato"/>
              </a:rPr>
              <a:t>.</a:t>
            </a:r>
          </a:p>
          <a:p>
            <a:r>
              <a:rPr lang="en-US" sz="1800" dirty="0" err="1">
                <a:latin typeface="Roboto"/>
                <a:ea typeface="Roboto"/>
                <a:cs typeface="Lato"/>
              </a:rPr>
              <a:t>Cập</a:t>
            </a:r>
            <a:r>
              <a:rPr lang="en-US" sz="1800" dirty="0">
                <a:latin typeface="Roboto"/>
                <a:ea typeface="Roboto"/>
                <a:cs typeface="Lato"/>
              </a:rPr>
              <a:t> </a:t>
            </a:r>
            <a:r>
              <a:rPr lang="en-US" sz="1800" dirty="0" err="1">
                <a:latin typeface="Roboto"/>
                <a:ea typeface="Roboto"/>
                <a:cs typeface="Lato"/>
              </a:rPr>
              <a:t>nhật</a:t>
            </a:r>
            <a:r>
              <a:rPr lang="en-US" sz="1800" dirty="0">
                <a:latin typeface="Roboto"/>
                <a:ea typeface="Roboto"/>
                <a:cs typeface="Lato"/>
              </a:rPr>
              <a:t> </a:t>
            </a:r>
            <a:r>
              <a:rPr lang="en-US" sz="1800" dirty="0" err="1">
                <a:latin typeface="Roboto"/>
                <a:ea typeface="Roboto"/>
                <a:cs typeface="Lato"/>
              </a:rPr>
              <a:t>tức</a:t>
            </a:r>
            <a:r>
              <a:rPr lang="en-US" sz="1800" dirty="0">
                <a:latin typeface="Roboto"/>
                <a:ea typeface="Roboto"/>
                <a:cs typeface="Lato"/>
              </a:rPr>
              <a:t> </a:t>
            </a:r>
            <a:r>
              <a:rPr lang="en-US" sz="1800" dirty="0" err="1">
                <a:latin typeface="Roboto"/>
                <a:ea typeface="Roboto"/>
                <a:cs typeface="Lato"/>
              </a:rPr>
              <a:t>thời</a:t>
            </a:r>
            <a:r>
              <a:rPr lang="en-US" sz="1800" dirty="0">
                <a:latin typeface="Roboto"/>
                <a:ea typeface="Roboto"/>
                <a:cs typeface="Lato"/>
              </a:rPr>
              <a:t>: Khi </a:t>
            </a:r>
            <a:r>
              <a:rPr lang="en-US" sz="1800" dirty="0" err="1">
                <a:latin typeface="Roboto"/>
                <a:ea typeface="Roboto"/>
                <a:cs typeface="Lato"/>
              </a:rPr>
              <a:t>có</a:t>
            </a:r>
            <a:r>
              <a:rPr lang="en-US" sz="1800" dirty="0">
                <a:latin typeface="Roboto"/>
                <a:ea typeface="Roboto"/>
                <a:cs typeface="Lato"/>
              </a:rPr>
              <a:t> </a:t>
            </a:r>
            <a:r>
              <a:rPr lang="en-US" sz="1800" dirty="0" err="1">
                <a:latin typeface="Roboto"/>
                <a:ea typeface="Roboto"/>
                <a:cs typeface="Lato"/>
              </a:rPr>
              <a:t>thay</a:t>
            </a:r>
            <a:r>
              <a:rPr lang="en-US" sz="1800" dirty="0">
                <a:latin typeface="Roboto"/>
                <a:ea typeface="Roboto"/>
                <a:cs typeface="Lato"/>
              </a:rPr>
              <a:t> </a:t>
            </a:r>
            <a:r>
              <a:rPr lang="en-US" sz="1800" dirty="0" err="1">
                <a:latin typeface="Roboto"/>
                <a:ea typeface="Roboto"/>
                <a:cs typeface="Lato"/>
              </a:rPr>
              <a:t>đổi</a:t>
            </a:r>
            <a:r>
              <a:rPr lang="en-US" sz="1800" dirty="0">
                <a:latin typeface="Roboto"/>
                <a:ea typeface="Roboto"/>
                <a:cs typeface="Lato"/>
              </a:rPr>
              <a:t> (</a:t>
            </a:r>
            <a:r>
              <a:rPr lang="en-US" sz="1800" dirty="0" err="1">
                <a:latin typeface="Roboto"/>
                <a:ea typeface="Roboto"/>
                <a:cs typeface="Lato"/>
              </a:rPr>
              <a:t>ví</a:t>
            </a:r>
            <a:r>
              <a:rPr lang="en-US" sz="1800" dirty="0">
                <a:latin typeface="Roboto"/>
                <a:ea typeface="Roboto"/>
                <a:cs typeface="Lato"/>
              </a:rPr>
              <a:t> </a:t>
            </a:r>
            <a:r>
              <a:rPr lang="en-US" sz="1800" dirty="0" err="1">
                <a:latin typeface="Roboto"/>
                <a:ea typeface="Roboto"/>
                <a:cs typeface="Lato"/>
              </a:rPr>
              <a:t>dụ</a:t>
            </a:r>
            <a:r>
              <a:rPr lang="en-US" sz="1800" dirty="0">
                <a:latin typeface="Roboto"/>
                <a:ea typeface="Roboto"/>
                <a:cs typeface="Lato"/>
              </a:rPr>
              <a:t>: </a:t>
            </a:r>
            <a:r>
              <a:rPr lang="en-US" sz="1800" dirty="0" err="1">
                <a:latin typeface="Roboto"/>
                <a:ea typeface="Roboto"/>
                <a:cs typeface="Lato"/>
              </a:rPr>
              <a:t>nhiệm</a:t>
            </a:r>
            <a:r>
              <a:rPr lang="en-US" sz="1800" dirty="0">
                <a:latin typeface="Roboto"/>
                <a:ea typeface="Roboto"/>
                <a:cs typeface="Lato"/>
              </a:rPr>
              <a:t> </a:t>
            </a:r>
            <a:r>
              <a:rPr lang="en-US" sz="1800" dirty="0" err="1">
                <a:latin typeface="Roboto"/>
                <a:ea typeface="Roboto"/>
                <a:cs typeface="Lato"/>
              </a:rPr>
              <a:t>vụ</a:t>
            </a:r>
            <a:r>
              <a:rPr lang="en-US" sz="1800" dirty="0">
                <a:latin typeface="Roboto"/>
                <a:ea typeface="Roboto"/>
                <a:cs typeface="Lato"/>
              </a:rPr>
              <a:t> </a:t>
            </a:r>
            <a:r>
              <a:rPr lang="en-US" sz="1800" dirty="0" err="1">
                <a:latin typeface="Roboto"/>
                <a:ea typeface="Roboto"/>
                <a:cs typeface="Lato"/>
              </a:rPr>
              <a:t>mới</a:t>
            </a:r>
            <a:r>
              <a:rPr lang="en-US" sz="1800" dirty="0">
                <a:latin typeface="Roboto"/>
                <a:ea typeface="Roboto"/>
                <a:cs typeface="Lato"/>
              </a:rPr>
              <a:t>, </a:t>
            </a:r>
            <a:r>
              <a:rPr lang="en-US" sz="1800" dirty="0" err="1">
                <a:latin typeface="Roboto"/>
                <a:ea typeface="Roboto"/>
                <a:cs typeface="Lato"/>
              </a:rPr>
              <a:t>trạng</a:t>
            </a:r>
            <a:r>
              <a:rPr lang="en-US" sz="1800" dirty="0">
                <a:latin typeface="Roboto"/>
                <a:ea typeface="Roboto"/>
                <a:cs typeface="Lato"/>
              </a:rPr>
              <a:t> </a:t>
            </a:r>
            <a:r>
              <a:rPr lang="en-US" sz="1800" dirty="0" err="1">
                <a:latin typeface="Roboto"/>
                <a:ea typeface="Roboto"/>
                <a:cs typeface="Lato"/>
              </a:rPr>
              <a:t>thái</a:t>
            </a:r>
            <a:r>
              <a:rPr lang="en-US" sz="1800" dirty="0">
                <a:latin typeface="Roboto"/>
                <a:ea typeface="Roboto"/>
                <a:cs typeface="Lato"/>
              </a:rPr>
              <a:t> </a:t>
            </a:r>
            <a:r>
              <a:rPr lang="en-US" sz="1800" dirty="0" err="1">
                <a:latin typeface="Roboto"/>
                <a:ea typeface="Roboto"/>
                <a:cs typeface="Lato"/>
              </a:rPr>
              <a:t>nhiệm</a:t>
            </a:r>
            <a:r>
              <a:rPr lang="en-US" sz="1800" dirty="0">
                <a:latin typeface="Roboto"/>
                <a:ea typeface="Roboto"/>
                <a:cs typeface="Lato"/>
              </a:rPr>
              <a:t> </a:t>
            </a:r>
            <a:r>
              <a:rPr lang="en-US" sz="1800" dirty="0" err="1">
                <a:latin typeface="Roboto"/>
                <a:ea typeface="Roboto"/>
                <a:cs typeface="Lato"/>
              </a:rPr>
              <a:t>vụ</a:t>
            </a:r>
            <a:r>
              <a:rPr lang="en-US" sz="1800" dirty="0">
                <a:latin typeface="Roboto"/>
                <a:ea typeface="Roboto"/>
                <a:cs typeface="Lato"/>
              </a:rPr>
              <a:t>), </a:t>
            </a:r>
            <a:r>
              <a:rPr lang="en-US" sz="1800" dirty="0" err="1">
                <a:latin typeface="Roboto"/>
                <a:ea typeface="Roboto"/>
                <a:cs typeface="Lato"/>
              </a:rPr>
              <a:t>hệ</a:t>
            </a:r>
            <a:r>
              <a:rPr lang="en-US" sz="1800" dirty="0">
                <a:latin typeface="Roboto"/>
                <a:ea typeface="Roboto"/>
                <a:cs typeface="Lato"/>
              </a:rPr>
              <a:t> </a:t>
            </a:r>
            <a:r>
              <a:rPr lang="en-US" sz="1800" dirty="0" err="1">
                <a:latin typeface="Roboto"/>
                <a:ea typeface="Roboto"/>
                <a:cs typeface="Lato"/>
              </a:rPr>
              <a:t>thống</a:t>
            </a:r>
            <a:r>
              <a:rPr lang="en-US" sz="1800" dirty="0">
                <a:latin typeface="Roboto"/>
                <a:ea typeface="Roboto"/>
                <a:cs typeface="Lato"/>
              </a:rPr>
              <a:t> </a:t>
            </a:r>
            <a:r>
              <a:rPr lang="en-US" sz="1800" dirty="0" err="1">
                <a:latin typeface="Roboto"/>
                <a:ea typeface="Roboto"/>
                <a:cs typeface="Lato"/>
              </a:rPr>
              <a:t>sẽ</a:t>
            </a:r>
            <a:r>
              <a:rPr lang="en-US" sz="1800" dirty="0">
                <a:latin typeface="Roboto"/>
                <a:ea typeface="Roboto"/>
                <a:cs typeface="Lato"/>
              </a:rPr>
              <a:t> </a:t>
            </a:r>
            <a:r>
              <a:rPr lang="en-US" sz="1800" dirty="0" err="1">
                <a:latin typeface="Roboto"/>
                <a:ea typeface="Roboto"/>
                <a:cs typeface="Lato"/>
              </a:rPr>
              <a:t>gửi</a:t>
            </a:r>
            <a:r>
              <a:rPr lang="en-US" sz="1800" dirty="0">
                <a:latin typeface="Roboto"/>
                <a:ea typeface="Roboto"/>
                <a:cs typeface="Lato"/>
              </a:rPr>
              <a:t> </a:t>
            </a:r>
            <a:r>
              <a:rPr lang="en-US" sz="1800" dirty="0" err="1">
                <a:latin typeface="Roboto"/>
                <a:ea typeface="Roboto"/>
                <a:cs typeface="Lato"/>
              </a:rPr>
              <a:t>thông</a:t>
            </a:r>
            <a:r>
              <a:rPr lang="en-US" sz="1800" dirty="0">
                <a:latin typeface="Roboto"/>
                <a:ea typeface="Roboto"/>
                <a:cs typeface="Lato"/>
              </a:rPr>
              <a:t> </a:t>
            </a:r>
            <a:r>
              <a:rPr lang="en-US" sz="1800" dirty="0" err="1">
                <a:latin typeface="Roboto"/>
                <a:ea typeface="Roboto"/>
                <a:cs typeface="Lato"/>
              </a:rPr>
              <a:t>báo</a:t>
            </a:r>
            <a:r>
              <a:rPr lang="en-US" sz="1800" dirty="0">
                <a:latin typeface="Roboto"/>
                <a:ea typeface="Roboto"/>
                <a:cs typeface="Lato"/>
              </a:rPr>
              <a:t> </a:t>
            </a:r>
            <a:r>
              <a:rPr lang="en-US" sz="1800" dirty="0" err="1">
                <a:latin typeface="Roboto"/>
                <a:ea typeface="Roboto"/>
                <a:cs typeface="Lato"/>
              </a:rPr>
              <a:t>đến</a:t>
            </a:r>
            <a:r>
              <a:rPr lang="en-US" sz="1800" dirty="0">
                <a:latin typeface="Roboto"/>
                <a:ea typeface="Roboto"/>
                <a:cs typeface="Lato"/>
              </a:rPr>
              <a:t> </a:t>
            </a:r>
            <a:r>
              <a:rPr lang="en-US" sz="1800" dirty="0" err="1">
                <a:latin typeface="Roboto"/>
                <a:ea typeface="Roboto"/>
                <a:cs typeface="Lato"/>
              </a:rPr>
              <a:t>các</a:t>
            </a:r>
            <a:r>
              <a:rPr lang="en-US" sz="1800" dirty="0">
                <a:latin typeface="Roboto"/>
                <a:ea typeface="Roboto"/>
                <a:cs typeface="Lato"/>
              </a:rPr>
              <a:t> user </a:t>
            </a:r>
            <a:r>
              <a:rPr lang="en-US" sz="1800" dirty="0" err="1">
                <a:latin typeface="Roboto"/>
                <a:ea typeface="Roboto"/>
                <a:cs typeface="Lato"/>
              </a:rPr>
              <a:t>liên</a:t>
            </a:r>
            <a:r>
              <a:rPr lang="en-US" sz="1800" dirty="0">
                <a:latin typeface="Roboto"/>
                <a:ea typeface="Roboto"/>
                <a:cs typeface="Lato"/>
              </a:rPr>
              <a:t> </a:t>
            </a:r>
            <a:r>
              <a:rPr lang="en-US" sz="1800" dirty="0" err="1">
                <a:latin typeface="Roboto"/>
                <a:ea typeface="Roboto"/>
                <a:cs typeface="Lato"/>
              </a:rPr>
              <a:t>quan</a:t>
            </a:r>
            <a:endParaRPr lang="en-US" sz="1800" dirty="0">
              <a:latin typeface="Roboto"/>
              <a:ea typeface="Roboto"/>
              <a:cs typeface="Lato"/>
            </a:endParaRPr>
          </a:p>
          <a:p>
            <a:endParaRPr lang="en-US" sz="1800" dirty="0">
              <a:effectLst/>
              <a:latin typeface="Roboto" panose="02000000000000000000" pitchFamily="2" charset="0"/>
              <a:ea typeface="Roboto" panose="02000000000000000000" pitchFamily="2" charset="0"/>
            </a:endParaRPr>
          </a:p>
          <a:p>
            <a:pPr marL="0" indent="0">
              <a:buNone/>
            </a:pPr>
            <a:r>
              <a:rPr lang="en-US" sz="1800" dirty="0">
                <a:latin typeface="Roboto"/>
                <a:ea typeface="Roboto"/>
                <a:cs typeface="Lato"/>
              </a:rPr>
              <a:t>=&gt; </a:t>
            </a:r>
            <a:r>
              <a:rPr lang="en-US" sz="1800" dirty="0" err="1">
                <a:latin typeface="Roboto"/>
                <a:ea typeface="Roboto"/>
                <a:cs typeface="Lato"/>
              </a:rPr>
              <a:t>Quản</a:t>
            </a:r>
            <a:r>
              <a:rPr lang="en-US" sz="1800" dirty="0">
                <a:latin typeface="Roboto"/>
                <a:ea typeface="Roboto"/>
                <a:cs typeface="Lato"/>
              </a:rPr>
              <a:t> </a:t>
            </a:r>
            <a:r>
              <a:rPr lang="en-US" sz="1800" dirty="0" err="1">
                <a:latin typeface="Roboto"/>
                <a:ea typeface="Roboto"/>
                <a:cs typeface="Lato"/>
              </a:rPr>
              <a:t>lý</a:t>
            </a:r>
            <a:r>
              <a:rPr lang="en-US" sz="1800" dirty="0">
                <a:latin typeface="Roboto"/>
                <a:ea typeface="Roboto"/>
                <a:cs typeface="Lato"/>
              </a:rPr>
              <a:t> </a:t>
            </a:r>
            <a:r>
              <a:rPr lang="en-US" sz="1800" dirty="0" err="1">
                <a:latin typeface="Roboto"/>
                <a:ea typeface="Roboto"/>
                <a:cs typeface="Lato"/>
              </a:rPr>
              <a:t>dự</a:t>
            </a:r>
            <a:r>
              <a:rPr lang="en-US" sz="1800" dirty="0">
                <a:latin typeface="Roboto"/>
                <a:ea typeface="Roboto"/>
                <a:cs typeface="Lato"/>
              </a:rPr>
              <a:t> </a:t>
            </a:r>
            <a:r>
              <a:rPr lang="en-US" sz="1800" dirty="0" err="1">
                <a:latin typeface="Roboto"/>
                <a:ea typeface="Roboto"/>
                <a:cs typeface="Lato"/>
              </a:rPr>
              <a:t>án</a:t>
            </a:r>
            <a:r>
              <a:rPr lang="en-US" sz="1800" dirty="0">
                <a:latin typeface="Roboto"/>
                <a:ea typeface="Roboto"/>
                <a:cs typeface="Lato"/>
              </a:rPr>
              <a:t> </a:t>
            </a:r>
            <a:r>
              <a:rPr lang="en-US" sz="1800" dirty="0" err="1">
                <a:latin typeface="Roboto"/>
                <a:ea typeface="Roboto"/>
                <a:cs typeface="Lato"/>
              </a:rPr>
              <a:t>có</a:t>
            </a:r>
            <a:r>
              <a:rPr lang="en-US" sz="1800" dirty="0">
                <a:latin typeface="Roboto"/>
                <a:ea typeface="Roboto"/>
                <a:cs typeface="Lato"/>
              </a:rPr>
              <a:t> </a:t>
            </a:r>
            <a:r>
              <a:rPr lang="en-US" sz="1800" dirty="0" err="1">
                <a:latin typeface="Roboto"/>
                <a:ea typeface="Roboto"/>
                <a:cs typeface="Lato"/>
              </a:rPr>
              <a:t>thể</a:t>
            </a:r>
            <a:r>
              <a:rPr lang="en-US" sz="1800" dirty="0">
                <a:latin typeface="Roboto"/>
                <a:ea typeface="Roboto"/>
                <a:cs typeface="Lato"/>
              </a:rPr>
              <a:t> </a:t>
            </a:r>
            <a:r>
              <a:rPr lang="en-US" sz="1800" dirty="0" err="1">
                <a:latin typeface="Roboto"/>
                <a:ea typeface="Roboto"/>
                <a:cs typeface="Lato"/>
              </a:rPr>
              <a:t>tối</a:t>
            </a:r>
            <a:r>
              <a:rPr lang="en-US" sz="1800" dirty="0">
                <a:latin typeface="Roboto"/>
                <a:ea typeface="Roboto"/>
                <a:cs typeface="Lato"/>
              </a:rPr>
              <a:t> </a:t>
            </a:r>
            <a:r>
              <a:rPr lang="en-US" sz="1800" dirty="0" err="1">
                <a:latin typeface="Roboto"/>
                <a:ea typeface="Roboto"/>
                <a:cs typeface="Lato"/>
              </a:rPr>
              <a:t>ưu</a:t>
            </a:r>
            <a:r>
              <a:rPr lang="en-US" sz="1800" dirty="0">
                <a:latin typeface="Roboto"/>
                <a:ea typeface="Roboto"/>
                <a:cs typeface="Lato"/>
              </a:rPr>
              <a:t> </a:t>
            </a:r>
            <a:r>
              <a:rPr lang="en-US" sz="1800" dirty="0" err="1">
                <a:latin typeface="Roboto"/>
                <a:ea typeface="Roboto"/>
                <a:cs typeface="Lato"/>
              </a:rPr>
              <a:t>quy</a:t>
            </a:r>
            <a:r>
              <a:rPr lang="en-US" sz="1800" dirty="0">
                <a:latin typeface="Roboto"/>
                <a:ea typeface="Roboto"/>
                <a:cs typeface="Lato"/>
              </a:rPr>
              <a:t> </a:t>
            </a:r>
            <a:r>
              <a:rPr lang="en-US" sz="1800" dirty="0" err="1">
                <a:latin typeface="Roboto"/>
                <a:ea typeface="Roboto"/>
                <a:cs typeface="Lato"/>
              </a:rPr>
              <a:t>trình</a:t>
            </a:r>
            <a:r>
              <a:rPr lang="en-US" sz="1800" dirty="0">
                <a:latin typeface="Roboto"/>
                <a:ea typeface="Roboto"/>
                <a:cs typeface="Lato"/>
              </a:rPr>
              <a:t> </a:t>
            </a:r>
            <a:r>
              <a:rPr lang="en-US" sz="1800" dirty="0" err="1">
                <a:latin typeface="Roboto"/>
                <a:ea typeface="Roboto"/>
                <a:cs typeface="Lato"/>
              </a:rPr>
              <a:t>quản</a:t>
            </a:r>
            <a:r>
              <a:rPr lang="en-US" sz="1800" dirty="0">
                <a:latin typeface="Roboto"/>
                <a:ea typeface="Roboto"/>
                <a:cs typeface="Lato"/>
              </a:rPr>
              <a:t> </a:t>
            </a:r>
            <a:r>
              <a:rPr lang="en-US" sz="1800" dirty="0" err="1">
                <a:latin typeface="Roboto"/>
                <a:ea typeface="Roboto"/>
                <a:cs typeface="Lato"/>
              </a:rPr>
              <a:t>lý</a:t>
            </a:r>
            <a:r>
              <a:rPr lang="en-US" sz="1800" dirty="0">
                <a:latin typeface="Roboto"/>
                <a:ea typeface="Roboto"/>
                <a:cs typeface="Lato"/>
              </a:rPr>
              <a:t> </a:t>
            </a:r>
            <a:r>
              <a:rPr lang="en-US" sz="1800" dirty="0" err="1">
                <a:latin typeface="Roboto"/>
                <a:ea typeface="Roboto"/>
                <a:cs typeface="Lato"/>
              </a:rPr>
              <a:t>khi</a:t>
            </a:r>
            <a:r>
              <a:rPr lang="en-US" sz="1800" dirty="0">
                <a:latin typeface="Roboto"/>
                <a:ea typeface="Roboto"/>
                <a:cs typeface="Lato"/>
              </a:rPr>
              <a:t> </a:t>
            </a:r>
            <a:r>
              <a:rPr lang="en-US" sz="1800" dirty="0" err="1">
                <a:latin typeface="Roboto"/>
                <a:ea typeface="Roboto"/>
                <a:cs typeface="Lato"/>
              </a:rPr>
              <a:t>làm</a:t>
            </a:r>
            <a:r>
              <a:rPr lang="en-US" sz="1800" dirty="0">
                <a:latin typeface="Roboto"/>
                <a:ea typeface="Roboto"/>
                <a:cs typeface="Lato"/>
              </a:rPr>
              <a:t> </a:t>
            </a:r>
            <a:r>
              <a:rPr lang="en-US" sz="1800" dirty="0" err="1">
                <a:latin typeface="Roboto"/>
                <a:ea typeface="Roboto"/>
                <a:cs typeface="Lato"/>
              </a:rPr>
              <a:t>việc</a:t>
            </a:r>
            <a:r>
              <a:rPr lang="en-US" sz="1800" dirty="0">
                <a:latin typeface="Roboto"/>
                <a:ea typeface="Roboto"/>
                <a:cs typeface="Lato"/>
              </a:rPr>
              <a:t>, </a:t>
            </a:r>
            <a:r>
              <a:rPr lang="en-US" sz="1800" dirty="0" err="1">
                <a:latin typeface="Roboto"/>
                <a:ea typeface="Roboto"/>
                <a:cs typeface="Lato"/>
              </a:rPr>
              <a:t>cải</a:t>
            </a:r>
            <a:r>
              <a:rPr lang="en-US" sz="1800" dirty="0">
                <a:latin typeface="Roboto"/>
                <a:ea typeface="Roboto"/>
                <a:cs typeface="Lato"/>
              </a:rPr>
              <a:t> </a:t>
            </a:r>
            <a:r>
              <a:rPr lang="en-US" sz="1800" dirty="0" err="1">
                <a:latin typeface="Roboto"/>
                <a:ea typeface="Roboto"/>
                <a:cs typeface="Lato"/>
              </a:rPr>
              <a:t>thiện</a:t>
            </a:r>
            <a:r>
              <a:rPr lang="en-US" sz="1800" dirty="0">
                <a:latin typeface="Roboto"/>
                <a:ea typeface="Roboto"/>
                <a:cs typeface="Lato"/>
              </a:rPr>
              <a:t> </a:t>
            </a:r>
            <a:r>
              <a:rPr lang="en-US" sz="1800" dirty="0" err="1">
                <a:latin typeface="Roboto"/>
                <a:ea typeface="Roboto"/>
                <a:cs typeface="Lato"/>
              </a:rPr>
              <a:t>hiệu</a:t>
            </a:r>
            <a:r>
              <a:rPr lang="en-US" sz="1800" dirty="0">
                <a:latin typeface="Roboto"/>
                <a:ea typeface="Roboto"/>
                <a:cs typeface="Lato"/>
              </a:rPr>
              <a:t> </a:t>
            </a:r>
            <a:r>
              <a:rPr lang="en-US" sz="1800" dirty="0" err="1">
                <a:latin typeface="Roboto"/>
                <a:ea typeface="Roboto"/>
                <a:cs typeface="Lato"/>
              </a:rPr>
              <a:t>suất</a:t>
            </a:r>
            <a:r>
              <a:rPr lang="en-US" sz="1800" dirty="0">
                <a:latin typeface="Roboto"/>
                <a:ea typeface="Roboto"/>
                <a:cs typeface="Lato"/>
              </a:rPr>
              <a:t> </a:t>
            </a:r>
            <a:r>
              <a:rPr lang="en-US" sz="1800" dirty="0" err="1">
                <a:latin typeface="Roboto"/>
                <a:ea typeface="Roboto"/>
                <a:cs typeface="Lato"/>
              </a:rPr>
              <a:t>làm</a:t>
            </a:r>
            <a:r>
              <a:rPr lang="en-US" sz="1800" dirty="0">
                <a:latin typeface="Roboto"/>
                <a:ea typeface="Roboto"/>
                <a:cs typeface="Lato"/>
              </a:rPr>
              <a:t> </a:t>
            </a:r>
            <a:r>
              <a:rPr lang="en-US" sz="1800" dirty="0" err="1">
                <a:latin typeface="Roboto"/>
                <a:ea typeface="Roboto"/>
                <a:cs typeface="Lato"/>
              </a:rPr>
              <a:t>việc</a:t>
            </a:r>
            <a:r>
              <a:rPr lang="en-US" sz="1800" dirty="0">
                <a:latin typeface="Roboto"/>
                <a:ea typeface="Roboto"/>
                <a:cs typeface="Lato"/>
              </a:rPr>
              <a:t> </a:t>
            </a:r>
            <a:r>
              <a:rPr lang="en-US" sz="1800" dirty="0" err="1">
                <a:latin typeface="Roboto"/>
                <a:ea typeface="Roboto"/>
                <a:cs typeface="Lato"/>
              </a:rPr>
              <a:t>với</a:t>
            </a:r>
            <a:r>
              <a:rPr lang="en-US" sz="1800" dirty="0">
                <a:latin typeface="Roboto"/>
                <a:ea typeface="Roboto"/>
                <a:cs typeface="Lato"/>
              </a:rPr>
              <a:t> </a:t>
            </a:r>
            <a:r>
              <a:rPr lang="en-US" sz="1800" dirty="0" err="1">
                <a:latin typeface="Roboto"/>
                <a:ea typeface="Roboto"/>
                <a:cs typeface="Lato"/>
              </a:rPr>
              <a:t>dự</a:t>
            </a:r>
            <a:r>
              <a:rPr lang="en-US" sz="1800" dirty="0">
                <a:latin typeface="Roboto"/>
                <a:ea typeface="Roboto"/>
                <a:cs typeface="Lato"/>
              </a:rPr>
              <a:t> </a:t>
            </a:r>
            <a:r>
              <a:rPr lang="en-US" sz="1800" dirty="0" err="1">
                <a:latin typeface="Roboto"/>
                <a:ea typeface="Roboto"/>
                <a:cs typeface="Lato"/>
              </a:rPr>
              <a:t>án</a:t>
            </a:r>
            <a:r>
              <a:rPr lang="en-US" sz="1800" dirty="0">
                <a:latin typeface="Roboto"/>
                <a:ea typeface="Roboto"/>
                <a:cs typeface="Lato"/>
              </a:rPr>
              <a:t>.</a:t>
            </a:r>
            <a:endParaRPr lang="en-US" sz="1800" dirty="0">
              <a:effectLst/>
              <a:latin typeface="Roboto"/>
              <a:ea typeface="Roboto"/>
              <a:cs typeface="Lato"/>
            </a:endParaRPr>
          </a:p>
          <a:p>
            <a:pPr marL="0" indent="0">
              <a:buNone/>
            </a:pPr>
            <a:endParaRPr lang="en-US" dirty="0"/>
          </a:p>
        </p:txBody>
      </p:sp>
      <p:sp>
        <p:nvSpPr>
          <p:cNvPr id="4" name="Slide Number Placeholder 3">
            <a:extLst>
              <a:ext uri="{FF2B5EF4-FFF2-40B4-BE49-F238E27FC236}">
                <a16:creationId xmlns:a16="http://schemas.microsoft.com/office/drawing/2014/main" id="{78D59D89-3D20-7D1C-AD1E-C9755E26AB7B}"/>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1444074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Picture 4">
            <a:extLst>
              <a:ext uri="{FF2B5EF4-FFF2-40B4-BE49-F238E27FC236}">
                <a16:creationId xmlns:a16="http://schemas.microsoft.com/office/drawing/2014/main" id="{2D1FFDA9-BF1A-272D-6DE8-65082E55EB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9049" y="875356"/>
            <a:ext cx="6533901" cy="5475797"/>
          </a:xfrm>
          <a:prstGeom prst="rect">
            <a:avLst/>
          </a:prstGeom>
          <a:noFill/>
          <a:ln>
            <a:noFill/>
          </a:ln>
        </p:spPr>
      </p:pic>
    </p:spTree>
    <p:extLst>
      <p:ext uri="{BB962C8B-B14F-4D97-AF65-F5344CB8AC3E}">
        <p14:creationId xmlns:p14="http://schemas.microsoft.com/office/powerpoint/2010/main" val="492228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3" name="Hình ảnh 2" descr="A diagram of a person&#10;&#10;Description automatically generated">
            <a:extLst>
              <a:ext uri="{FF2B5EF4-FFF2-40B4-BE49-F238E27FC236}">
                <a16:creationId xmlns:a16="http://schemas.microsoft.com/office/drawing/2014/main" id="{DCC3D3A8-DAC7-2C4D-AD99-CF9246A2115D}"/>
              </a:ext>
            </a:extLst>
          </p:cNvPr>
          <p:cNvPicPr>
            <a:picLocks noChangeAspect="1"/>
          </p:cNvPicPr>
          <p:nvPr/>
        </p:nvPicPr>
        <p:blipFill>
          <a:blip r:embed="rId2"/>
          <a:stretch>
            <a:fillRect/>
          </a:stretch>
        </p:blipFill>
        <p:spPr>
          <a:xfrm>
            <a:off x="3410336" y="839164"/>
            <a:ext cx="5882545" cy="5440102"/>
          </a:xfrm>
          <a:prstGeom prst="rect">
            <a:avLst/>
          </a:prstGeom>
        </p:spPr>
      </p:pic>
    </p:spTree>
    <p:extLst>
      <p:ext uri="{BB962C8B-B14F-4D97-AF65-F5344CB8AC3E}">
        <p14:creationId xmlns:p14="http://schemas.microsoft.com/office/powerpoint/2010/main" val="77554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F1BC-5C94-EBCC-1059-DB1C23708005}"/>
              </a:ext>
            </a:extLst>
          </p:cNvPr>
          <p:cNvSpPr>
            <a:spLocks noGrp="1"/>
          </p:cNvSpPr>
          <p:nvPr>
            <p:ph type="title"/>
          </p:nvPr>
        </p:nvSpPr>
        <p:spPr/>
        <p:txBody>
          <a:bodyPr/>
          <a:lstStyle/>
          <a:p>
            <a:r>
              <a:rPr lang="en-US" err="1"/>
              <a:t>Mô</a:t>
            </a:r>
            <a:r>
              <a:rPr lang="en-US"/>
              <a:t> </a:t>
            </a:r>
            <a:r>
              <a:rPr lang="en-US" err="1"/>
              <a:t>hình</a:t>
            </a:r>
            <a:r>
              <a:rPr lang="en-US"/>
              <a:t> </a:t>
            </a:r>
            <a:r>
              <a:rPr lang="en-US" err="1"/>
              <a:t>được</a:t>
            </a:r>
            <a:r>
              <a:rPr lang="en-US"/>
              <a:t> </a:t>
            </a:r>
            <a:r>
              <a:rPr lang="en-US" err="1"/>
              <a:t>chọn</a:t>
            </a:r>
            <a:r>
              <a:rPr lang="en-US"/>
              <a:t>: MVC</a:t>
            </a:r>
          </a:p>
        </p:txBody>
      </p:sp>
      <p:sp>
        <p:nvSpPr>
          <p:cNvPr id="4" name="Slide Number Placeholder 3">
            <a:extLst>
              <a:ext uri="{FF2B5EF4-FFF2-40B4-BE49-F238E27FC236}">
                <a16:creationId xmlns:a16="http://schemas.microsoft.com/office/drawing/2014/main" id="{FFE8A649-8698-5610-4DEC-C17493D459FB}"/>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2050" name="Picture 2" descr="Mô hình MVC là gì? Các kỹ năng cần thiết khi sử dụng mô hình MVC 2">
            <a:extLst>
              <a:ext uri="{FF2B5EF4-FFF2-40B4-BE49-F238E27FC236}">
                <a16:creationId xmlns:a16="http://schemas.microsoft.com/office/drawing/2014/main" id="{54A66B27-03DE-961D-4A39-1DE79029DC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91" b="9571"/>
          <a:stretch/>
        </p:blipFill>
        <p:spPr bwMode="auto">
          <a:xfrm>
            <a:off x="2073588" y="939114"/>
            <a:ext cx="8044824" cy="536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89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err="1">
                <a:latin typeface="Roboto" panose="02000000000000000000" pitchFamily="2" charset="0"/>
                <a:ea typeface="Roboto" panose="02000000000000000000" pitchFamily="2" charset="0"/>
              </a:rPr>
              <a:t>Công</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nghệ</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được</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chọn</a:t>
            </a:r>
            <a:endParaRPr lang="en-US">
              <a:latin typeface="Roboto" panose="02000000000000000000" pitchFamily="2" charset="0"/>
              <a:ea typeface="Roboto" panose="02000000000000000000" pitchFamily="2" charset="0"/>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1028" name="Picture 4" descr="Khóa Học HTML CSS (1 Kèm 1 Online) - Từ Cơ Bản Đến Nâng Cao - LetDiv">
            <a:extLst>
              <a:ext uri="{FF2B5EF4-FFF2-40B4-BE49-F238E27FC236}">
                <a16:creationId xmlns:a16="http://schemas.microsoft.com/office/drawing/2014/main" id="{9F5E1A46-6B0E-4934-EE49-AD0B7F295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312" y="1129793"/>
            <a:ext cx="4091116" cy="22992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and symbol, meaning, history, PNG">
            <a:extLst>
              <a:ext uri="{FF2B5EF4-FFF2-40B4-BE49-F238E27FC236}">
                <a16:creationId xmlns:a16="http://schemas.microsoft.com/office/drawing/2014/main" id="{79EB8B50-CC3B-708C-D018-41C6593BD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671" y="1446602"/>
            <a:ext cx="2664941" cy="166558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Hire Spring Boot Developers, Java Spring Development Company">
            <a:extLst>
              <a:ext uri="{FF2B5EF4-FFF2-40B4-BE49-F238E27FC236}">
                <a16:creationId xmlns:a16="http://schemas.microsoft.com/office/drawing/2014/main" id="{FE3A185F-2653-3018-8549-89FD85E2C930}"/>
              </a:ext>
            </a:extLst>
          </p:cNvPr>
          <p:cNvSpPr>
            <a:spLocks noChangeAspect="1" noChangeArrowheads="1"/>
          </p:cNvSpPr>
          <p:nvPr/>
        </p:nvSpPr>
        <p:spPr bwMode="auto">
          <a:xfrm>
            <a:off x="5943599" y="3276599"/>
            <a:ext cx="2817341" cy="28173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Spring Boot: Lựa chọn tốt nhất cho phát triển Ứng dụng Java">
            <a:extLst>
              <a:ext uri="{FF2B5EF4-FFF2-40B4-BE49-F238E27FC236}">
                <a16:creationId xmlns:a16="http://schemas.microsoft.com/office/drawing/2014/main" id="{33604AA6-8C1C-5EE2-CD07-624246AC9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07" y="3756524"/>
            <a:ext cx="2817341" cy="1690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6E58F2-561C-72B0-68FC-BD45405B22CF}"/>
              </a:ext>
            </a:extLst>
          </p:cNvPr>
          <p:cNvPicPr>
            <a:picLocks noChangeAspect="1"/>
          </p:cNvPicPr>
          <p:nvPr/>
        </p:nvPicPr>
        <p:blipFill>
          <a:blip r:embed="rId5"/>
          <a:srcRect l="20756" t="13647" r="18943" b="13629"/>
          <a:stretch/>
        </p:blipFill>
        <p:spPr>
          <a:xfrm>
            <a:off x="4907278" y="3840066"/>
            <a:ext cx="1717590" cy="1690405"/>
          </a:xfrm>
          <a:prstGeom prst="rect">
            <a:avLst/>
          </a:prstGeom>
        </p:spPr>
      </p:pic>
      <p:pic>
        <p:nvPicPr>
          <p:cNvPr id="1036" name="Picture 12" descr="PostgreSQL logo and symbol, meaning, history, PNG">
            <a:extLst>
              <a:ext uri="{FF2B5EF4-FFF2-40B4-BE49-F238E27FC236}">
                <a16:creationId xmlns:a16="http://schemas.microsoft.com/office/drawing/2014/main" id="{3A513605-D412-1238-A524-3DF02097C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296" y="3675274"/>
            <a:ext cx="2817341" cy="176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633</Words>
  <Application>Microsoft Office PowerPoint</Application>
  <PresentationFormat>Widescreen</PresentationFormat>
  <Paragraphs>60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Lato</vt:lpstr>
      <vt:lpstr>Roboto</vt:lpstr>
      <vt:lpstr>Office Theme</vt:lpstr>
      <vt:lpstr>PowerPoint Presentation</vt:lpstr>
      <vt:lpstr>PowerPoint Presentation</vt:lpstr>
      <vt:lpstr>PowerPoint Presentation</vt:lpstr>
      <vt:lpstr>Thành viên nhóm</vt:lpstr>
      <vt:lpstr>Giới thiệu</vt:lpstr>
      <vt:lpstr>Biểu đồ UseCase</vt:lpstr>
      <vt:lpstr>Biểu đồ UseCase</vt:lpstr>
      <vt:lpstr>Mô hình được chọn: MVC</vt:lpstr>
      <vt:lpstr>Công nghệ được chọn</vt:lpstr>
      <vt:lpstr>Biểu đồ gói</vt:lpstr>
      <vt:lpstr>Biểu đồ lớp</vt:lpstr>
      <vt:lpstr>Biểu đồ lớp</vt:lpstr>
      <vt:lpstr>Biểu đồ lớp</vt:lpstr>
      <vt:lpstr>Biểu đồ lớp</vt:lpstr>
      <vt:lpstr>Biểu đồ lớp</vt:lpstr>
      <vt:lpstr>Database</vt:lpstr>
      <vt:lpstr>Database</vt:lpstr>
      <vt:lpstr>Triển khai ứng dụng </vt:lpstr>
      <vt:lpstr>Triển khai ứng dụng </vt:lpstr>
      <vt:lpstr>DEMO</vt:lpstr>
      <vt:lpstr>Module 1: Các thao tác crud cơ bản + Thêm/sửa/xoá dự án nvu comment  + Lọc và tìm kiếm dự án nvu  + Hiển thị tất cả dự án nvu  Module 2: Quản lý thành viên trong dự án   + Mời/xoá thành viên khỏi dự án  + Chấp nhận lời mời tham gia dự án   + Phân công nvu cho thành viên  Module 3: Quản lý tiến độ dự án  + Thành viên cập nhật tiến độ cho nvu  + Hệ thống tự động kiểm tra nvu quá hạn  + Gửi lời nhắc tới thành viên  Module 4: Thông báo  + Thông báo khi người dùng được phân công nvu  + Thông báo đến quản lý khi 1 thành viên hoàn thành nvu   + Thông báo tới quản lý khi người dùng đồng ý tham gia dự án  Module 5: Tạo thống kê  + Thống kê số nhiệm vụ 1 người dùng hoàn thành trong 7 ngày gần nhất  + Thống kê tỉ lệ hoàn thành nvu và số nvu hoàn thành của mỗi thành viên  + Thống kê về các nhiệm vụ có tỷ lệ hoàn thành thấp nhất/cao nhất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Le Viet Duc Anh 20226075</cp:lastModifiedBy>
  <cp:revision>7</cp:revision>
  <dcterms:created xsi:type="dcterms:W3CDTF">2021-05-28T04:32:29Z</dcterms:created>
  <dcterms:modified xsi:type="dcterms:W3CDTF">2025-01-06T10:39:36Z</dcterms:modified>
</cp:coreProperties>
</file>